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6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0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359C0BE-7768-46FD-B8E9-44102ACEAEF2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0913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4200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Somatic mutations (variants) reflect the history of each cell downstream from germline.</a:t>
            </a:r>
            <a:endParaRPr lang="en-US" sz="24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Clonal expansion (e.g. tumours) provides us a faithful snapshot of the mutational status of the founder cell(s).</a:t>
            </a:r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8327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57" name="CustomShape 3"/>
          <p:cNvSpPr/>
          <p:nvPr/>
        </p:nvSpPr>
        <p:spPr>
          <a:xfrm>
            <a:off x="686160" y="4343760"/>
            <a:ext cx="5483520" cy="411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712269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4859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62" name="CustomShape 3"/>
          <p:cNvSpPr/>
          <p:nvPr/>
        </p:nvSpPr>
        <p:spPr>
          <a:xfrm>
            <a:off x="686160" y="4343760"/>
            <a:ext cx="5483520" cy="411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Imagine sample N has few mutations (in particular a lot of zeros) but we still want to carry out inference of some kind on its mutation rate.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By fitting we can provide a plausible decomposition of the sparse set, which leads to well defined frequencies for each context.</a:t>
            </a: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9385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9492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989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8062" cy="3424238"/>
          </a:xfrm>
          <a:prstGeom prst="rect">
            <a:avLst/>
          </a:prstGeom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5298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Flat mutation rate: </a:t>
            </a: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Take the mutation burden observed in a sample and “spread” it across possible mutations proportionally to the conditional probabilities.</a:t>
            </a:r>
          </a:p>
          <a:p>
            <a:pPr marL="216000" indent="-21276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Given regions we can then compare expected exposure with observed exposure. Exon-vs-Intron mutation rate.</a:t>
            </a:r>
          </a:p>
          <a:p>
            <a:pPr marL="216000" indent="-21276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Locally flat, neutral mutation rate:</a:t>
            </a: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Compute expected silent burden across the canonical transcriptome and extrapolate mutation rates (ENCODE covariates, dNdScv).</a:t>
            </a:r>
          </a:p>
          <a:p>
            <a:pPr marL="216000" indent="-21276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3177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71" name="CustomShape 3"/>
          <p:cNvSpPr/>
          <p:nvPr/>
        </p:nvSpPr>
        <p:spPr>
          <a:xfrm>
            <a:off x="686160" y="4343760"/>
            <a:ext cx="5483520" cy="411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Frequencies estimate the probability to draw mutations with some context from a specific sequencing experiment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Formally, expression of the error and underlying assumptions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Dummy example</a:t>
            </a: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2475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686160" y="4343760"/>
            <a:ext cx="5483520" cy="411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What is the mutation rate?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We can reason in terms of the mutation rate without knowing it exactly.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REAL mutation rate depends on: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 accumulated exposure to mutagenic process (time and intensity of mutagen)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 dynamics of genetic damage accumulation and repair activity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 number of divisions of the cell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In a flat mutation rate model all this should be contained in a constant K</a:t>
            </a: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116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77" name="CustomShape 3"/>
          <p:cNvSpPr/>
          <p:nvPr/>
        </p:nvSpPr>
        <p:spPr>
          <a:xfrm>
            <a:off x="686160" y="4343760"/>
            <a:ext cx="5483520" cy="42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Assuming a flat operative mutational process in a genome (input are frequencies)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and neglecting the influence of any other positional covariates of mutagenesis,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let’s answer some basic questions: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1)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given 2 sites: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    site1 has ACA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    site2 has ACC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which is more likely to have occurred in the sequencing experiment ACA&gt;T at site1 or ACC&gt;T at site2?</a:t>
            </a: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3573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80" name="CustomShape 3"/>
          <p:cNvSpPr/>
          <p:nvPr/>
        </p:nvSpPr>
        <p:spPr>
          <a:xfrm>
            <a:off x="686160" y="4343760"/>
            <a:ext cx="5483520" cy="42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Assuming a flat operative mutational process in a genome (input are frequencies)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and neglecting the influence of any other positional covariates of mutagenesis,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let’s answer some basic questions: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2)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given 2 sites: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    site1 has ACA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    site2 has ACC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which is more likely to have occurred in the sequencing experiment, a mutation in site1 or in site2?</a:t>
            </a: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6580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4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The ref, flanking and alt bases are determinants of the mutation rate.</a:t>
            </a:r>
          </a:p>
          <a:p>
            <a:pPr marL="216000" indent="-21348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4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Mutational processes encoded as signatures all share one important fundamental property: </a:t>
            </a:r>
          </a:p>
          <a:p>
            <a:pPr marL="216000" indent="-21348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4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the mutation rates for each channel keep proportional, regardless of the exposure.</a:t>
            </a:r>
          </a:p>
        </p:txBody>
      </p:sp>
    </p:spTree>
    <p:extLst>
      <p:ext uri="{BB962C8B-B14F-4D97-AF65-F5344CB8AC3E}">
        <p14:creationId xmlns:p14="http://schemas.microsoft.com/office/powerpoint/2010/main" val="559066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766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7150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6964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89" name="CustomShape 3"/>
          <p:cNvSpPr/>
          <p:nvPr/>
        </p:nvSpPr>
        <p:spPr>
          <a:xfrm>
            <a:off x="686160" y="4343760"/>
            <a:ext cx="5483520" cy="42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195763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92" name="CustomShape 3"/>
          <p:cNvSpPr/>
          <p:nvPr/>
        </p:nvSpPr>
        <p:spPr>
          <a:xfrm>
            <a:off x="686160" y="4343760"/>
            <a:ext cx="5483520" cy="42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Clumping is inherent to randomness</a:t>
            </a: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Sometimes we need to statistically assess mutational clumps aka “clusters”, i.e. how likely it is to bring them about just by chance</a:t>
            </a: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Would the distribution of mutations be the same if randomly re-drawing the same number of mutations?</a:t>
            </a: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We need to do so consistently with mutational profiles</a:t>
            </a: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This idea can be extended to other forms of enrichment: functional scores</a:t>
            </a: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45348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686160" y="4343760"/>
            <a:ext cx="5483520" cy="42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Locally flat mutation rate model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2) spread per context</a:t>
            </a: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8063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98" name="CustomShape 3"/>
          <p:cNvSpPr/>
          <p:nvPr/>
        </p:nvSpPr>
        <p:spPr>
          <a:xfrm>
            <a:off x="686160" y="4343760"/>
            <a:ext cx="5483520" cy="42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Locally flat mutation rate model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2) spread per context</a:t>
            </a: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484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501" name="CustomShape 3"/>
          <p:cNvSpPr/>
          <p:nvPr/>
        </p:nvSpPr>
        <p:spPr>
          <a:xfrm>
            <a:off x="686160" y="4343760"/>
            <a:ext cx="5483520" cy="42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Locally flat mutation rate model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2) spread per context</a:t>
            </a: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21914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504" name="CustomShape 3"/>
          <p:cNvSpPr/>
          <p:nvPr/>
        </p:nvSpPr>
        <p:spPr>
          <a:xfrm>
            <a:off x="686160" y="4343760"/>
            <a:ext cx="5483520" cy="42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Locally flat mutation rate model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2) spread per context</a:t>
            </a: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02725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507" name="CustomShape 3"/>
          <p:cNvSpPr/>
          <p:nvPr/>
        </p:nvSpPr>
        <p:spPr>
          <a:xfrm>
            <a:off x="686160" y="4343760"/>
            <a:ext cx="5483520" cy="42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Locally flat mutation rate model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2) spread per context</a:t>
            </a: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1876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4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The ref, flanking and alt bases are determinants of the mutation rate.</a:t>
            </a:r>
          </a:p>
          <a:p>
            <a:pPr marL="216000" indent="-21348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4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Mutational processes encoded as signatures all share one important fundamental property: </a:t>
            </a:r>
          </a:p>
          <a:p>
            <a:pPr marL="216000" indent="-21348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4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the mutation rates for each channel keep proportional, regardless of the exposure.</a:t>
            </a:r>
          </a:p>
        </p:txBody>
      </p:sp>
    </p:spTree>
    <p:extLst>
      <p:ext uri="{BB962C8B-B14F-4D97-AF65-F5344CB8AC3E}">
        <p14:creationId xmlns:p14="http://schemas.microsoft.com/office/powerpoint/2010/main" val="22322912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510" name="CustomShape 3"/>
          <p:cNvSpPr/>
          <p:nvPr/>
        </p:nvSpPr>
        <p:spPr>
          <a:xfrm>
            <a:off x="686160" y="4343760"/>
            <a:ext cx="5483520" cy="42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4806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6960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8062" cy="3424238"/>
          </a:xfrm>
          <a:prstGeom prst="rect">
            <a:avLst/>
          </a:prstGeom>
        </p:spPr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81320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Mutations can be broken down: virtual fractions of mutation reflecting the chances that this mutation has been originated by a given mutational process.</a:t>
            </a:r>
          </a:p>
          <a:p>
            <a:pPr marL="216000" indent="-21276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Specific for each sample and context.</a:t>
            </a:r>
          </a:p>
          <a:p>
            <a:pPr marL="216000" indent="-21276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Total exposure of a signature in a given region can be computed</a:t>
            </a:r>
          </a:p>
          <a:p>
            <a:pPr marL="216000" indent="-21276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Mean risk coming from a specific exposure is computed by spreading a unit burden and  comparing region vs environment.</a:t>
            </a:r>
          </a:p>
          <a:p>
            <a:pPr marL="216000" indent="-21276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Unit risk attributable to a mutational process can be converted to effective risk is multiplied by the exposure.</a:t>
            </a:r>
          </a:p>
        </p:txBody>
      </p:sp>
    </p:spTree>
    <p:extLst>
      <p:ext uri="{BB962C8B-B14F-4D97-AF65-F5344CB8AC3E}">
        <p14:creationId xmlns:p14="http://schemas.microsoft.com/office/powerpoint/2010/main" val="11957048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517" name="CustomShape 3"/>
          <p:cNvSpPr/>
          <p:nvPr/>
        </p:nvSpPr>
        <p:spPr>
          <a:xfrm>
            <a:off x="686160" y="4343760"/>
            <a:ext cx="5483520" cy="42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56405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520" name="CustomShape 3"/>
          <p:cNvSpPr/>
          <p:nvPr/>
        </p:nvSpPr>
        <p:spPr>
          <a:xfrm>
            <a:off x="686160" y="4343760"/>
            <a:ext cx="5483520" cy="42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5239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523" name="CustomShape 3"/>
          <p:cNvSpPr/>
          <p:nvPr/>
        </p:nvSpPr>
        <p:spPr>
          <a:xfrm>
            <a:off x="686160" y="4343760"/>
            <a:ext cx="5483520" cy="42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94539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526" name="CustomShape 3"/>
          <p:cNvSpPr/>
          <p:nvPr/>
        </p:nvSpPr>
        <p:spPr>
          <a:xfrm>
            <a:off x="686160" y="4343760"/>
            <a:ext cx="5483520" cy="42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2393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8062" cy="3424238"/>
          </a:xfrm>
          <a:prstGeom prst="rect">
            <a:avLst/>
          </a:prstGeom>
        </p:spPr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2465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Cosine similarity (geometric)</a:t>
            </a:r>
          </a:p>
          <a:p>
            <a:pPr marL="216000" indent="-21276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Relative entropy (how to interpret the order of magnitude)</a:t>
            </a:r>
          </a:p>
          <a:p>
            <a:pPr marL="216000" indent="-21276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These are pointwise comparisons, but it may also be useful to think about a random signature profile generating process and compute p-values</a:t>
            </a:r>
          </a:p>
          <a:p>
            <a:pPr marL="216000" indent="-21276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Such random generating processes can be e.g.</a:t>
            </a: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based on rearrangements or based on distributions (Dirichlet)</a:t>
            </a:r>
          </a:p>
          <a:p>
            <a:pPr marL="216000" indent="-21276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40417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8062" cy="3424238"/>
          </a:xfrm>
          <a:prstGeom prst="rect">
            <a:avLst/>
          </a:prstGeom>
        </p:spPr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To assess the limits of whatever method you employ, it is useful to simulate synthetic datasets.</a:t>
            </a:r>
          </a:p>
          <a:p>
            <a:pPr marL="216000" indent="-21276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Several basic parameters to set up – possibly depending on other hyperparameters:</a:t>
            </a:r>
          </a:p>
          <a:p>
            <a:pPr marL="216000" indent="-21276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- total burden for each sample</a:t>
            </a: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- relative exposures for each sample</a:t>
            </a: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- model: Multinomial, Poisson, Negative Binomial</a:t>
            </a: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63855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8062" cy="3424238"/>
          </a:xfrm>
          <a:prstGeom prst="rect">
            <a:avLst/>
          </a:prstGeom>
        </p:spPr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To assess the limits of whatever method you employ, it is useful to simulate synthetic datasets.</a:t>
            </a:r>
          </a:p>
          <a:p>
            <a:pPr marL="216000" indent="-21276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Several basic parameters to set up – possibly depending on other hyperparameters:</a:t>
            </a:r>
          </a:p>
          <a:p>
            <a:pPr marL="216000" indent="-21276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- total burden for each sample</a:t>
            </a: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- relative exposures for each sample</a:t>
            </a: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- model: Multinomial, Poisson, Negative Binomial</a:t>
            </a:r>
          </a:p>
          <a:p>
            <a:pPr marL="216000" indent="-21276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1974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39" name="CustomShape 3"/>
          <p:cNvSpPr/>
          <p:nvPr/>
        </p:nvSpPr>
        <p:spPr>
          <a:xfrm>
            <a:off x="686160" y="4343760"/>
            <a:ext cx="5483520" cy="411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The profile of counts is a linear mixture of universal profiles known as signatures</a:t>
            </a: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The weights are also known as exposures, because they represent the expected no. mutations attributable to signature.</a:t>
            </a: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Profiles are our fundamental object of study.</a:t>
            </a: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147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42" name="CustomShape 3"/>
          <p:cNvSpPr/>
          <p:nvPr/>
        </p:nvSpPr>
        <p:spPr>
          <a:xfrm>
            <a:off x="686160" y="4343760"/>
            <a:ext cx="5483520" cy="411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Frequencies estimate the probability to draw mutations with some context from a specific sequencing experiment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5053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686160" y="4343760"/>
            <a:ext cx="5483520" cy="411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97562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48" name="CustomShape 3"/>
          <p:cNvSpPr/>
          <p:nvPr/>
        </p:nvSpPr>
        <p:spPr>
          <a:xfrm>
            <a:off x="686160" y="4343760"/>
            <a:ext cx="5483520" cy="411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256543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686160" y="4343760"/>
            <a:ext cx="5483520" cy="411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But MLEs can be misleading, particularly with sparse data.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There are some sensible choices to moderate (regularize) the estimation: Dirichlet prior.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Dummy example</a:t>
            </a: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6356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  <a:prstGeom prst="rect">
            <a:avLst/>
          </a:prstGeom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54" name="CustomShape 3"/>
          <p:cNvSpPr/>
          <p:nvPr/>
        </p:nvSpPr>
        <p:spPr>
          <a:xfrm>
            <a:off x="685800" y="4392000"/>
            <a:ext cx="5483520" cy="411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Analogy between Dirichlet and distribution over the space of ways to break a stick.</a:t>
            </a:r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9441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028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028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028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2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doi.org/10.1101/190330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PUdqAhiVnFDngV7NA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loizoulab.org/research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793800" y="2377440"/>
            <a:ext cx="11183760" cy="23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ISMB 2020 Tutorial: </a:t>
            </a:r>
            <a:r>
              <a:t/>
            </a:r>
            <a:br/>
            <a:r>
              <a:rPr lang="en-US" sz="36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Mutational Signature Analysis</a:t>
            </a:r>
            <a:r>
              <a:t/>
            </a:r>
            <a:br/>
            <a:r>
              <a:t/>
            </a:r>
            <a:br/>
            <a:r>
              <a:rPr lang="en-US" sz="36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Common Themes and Tactics in</a:t>
            </a:r>
            <a:r>
              <a:t/>
            </a:r>
            <a:br/>
            <a:r>
              <a:rPr lang="en-US" sz="36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Genomic Landscape Analyses</a:t>
            </a:r>
            <a:endParaRPr lang="en-US" sz="3600" b="0" strike="noStrike" spc="-1">
              <a:latin typeface="Arial"/>
            </a:endParaRPr>
          </a:p>
          <a:p>
            <a:pPr algn="ctr">
              <a:lnSpc>
                <a:spcPct val="90000"/>
              </a:lnSpc>
            </a:pPr>
            <a:endParaRPr lang="en-US" sz="3600" b="0" strike="noStrike" spc="-1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Ferran Muiños</a:t>
            </a:r>
            <a:endParaRPr lang="en-US" sz="3600" b="0" strike="noStrike" spc="-1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lang="en-US" sz="2600" b="0" strike="noStrike" spc="-1">
                <a:solidFill>
                  <a:srgbClr val="0066B3"/>
                </a:solidFill>
                <a:latin typeface="Calibri Light"/>
                <a:ea typeface="DejaVu Sans"/>
              </a:rPr>
              <a:t>ferran.muinos@irbbarcelona.org</a:t>
            </a:r>
            <a:endParaRPr lang="en-US" sz="2600" b="0" strike="noStrike" spc="-1">
              <a:latin typeface="Arial"/>
            </a:endParaRPr>
          </a:p>
        </p:txBody>
      </p:sp>
      <p:pic>
        <p:nvPicPr>
          <p:cNvPr id="121" name="Picture 22"/>
          <p:cNvPicPr/>
          <p:nvPr/>
        </p:nvPicPr>
        <p:blipFill>
          <a:blip r:embed="rId2"/>
          <a:stretch/>
        </p:blipFill>
        <p:spPr>
          <a:xfrm>
            <a:off x="5386680" y="4961160"/>
            <a:ext cx="2242800" cy="138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Mutation Count Data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55" name="Picture 154"/>
          <p:cNvPicPr/>
          <p:nvPr/>
        </p:nvPicPr>
        <p:blipFill>
          <a:blip r:embed="rId2"/>
          <a:stretch/>
        </p:blipFill>
        <p:spPr>
          <a:xfrm>
            <a:off x="303480" y="1737360"/>
            <a:ext cx="7041960" cy="3836880"/>
          </a:xfrm>
          <a:prstGeom prst="rect">
            <a:avLst/>
          </a:prstGeom>
          <a:ln>
            <a:noFill/>
          </a:ln>
        </p:spPr>
      </p:pic>
      <p:pic>
        <p:nvPicPr>
          <p:cNvPr id="156" name="Picture 155"/>
          <p:cNvPicPr/>
          <p:nvPr/>
        </p:nvPicPr>
        <p:blipFill>
          <a:blip r:embed="rId3"/>
          <a:srcRect r="24609" b="49620"/>
          <a:stretch/>
        </p:blipFill>
        <p:spPr>
          <a:xfrm>
            <a:off x="7680960" y="4937760"/>
            <a:ext cx="4202280" cy="1645920"/>
          </a:xfrm>
          <a:prstGeom prst="rect">
            <a:avLst/>
          </a:prstGeom>
          <a:ln>
            <a:noFill/>
          </a:ln>
        </p:spPr>
      </p:pic>
      <p:sp>
        <p:nvSpPr>
          <p:cNvPr id="157" name="TextShape 2"/>
          <p:cNvSpPr txBox="1"/>
          <p:nvPr/>
        </p:nvSpPr>
        <p:spPr>
          <a:xfrm>
            <a:off x="11521800" y="6397560"/>
            <a:ext cx="4338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Counts, Frequencies, Probabilities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3387240" y="1645920"/>
            <a:ext cx="5848200" cy="4991400"/>
          </a:xfrm>
          <a:prstGeom prst="rect">
            <a:avLst/>
          </a:prstGeom>
          <a:ln>
            <a:noFill/>
          </a:ln>
        </p:spPr>
      </p:pic>
      <p:sp>
        <p:nvSpPr>
          <p:cNvPr id="160" name="TextShape 2"/>
          <p:cNvSpPr txBox="1"/>
          <p:nvPr/>
        </p:nvSpPr>
        <p:spPr>
          <a:xfrm>
            <a:off x="11521800" y="6397560"/>
            <a:ext cx="4168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822960" y="1828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Deconstruction and fitting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62" name="Picture 161"/>
          <p:cNvPicPr/>
          <p:nvPr/>
        </p:nvPicPr>
        <p:blipFill>
          <a:blip r:embed="rId3"/>
          <a:stretch/>
        </p:blipFill>
        <p:spPr>
          <a:xfrm>
            <a:off x="885600" y="1529640"/>
            <a:ext cx="9981720" cy="4943160"/>
          </a:xfrm>
          <a:prstGeom prst="rect">
            <a:avLst/>
          </a:prstGeom>
          <a:ln>
            <a:noFill/>
          </a:ln>
        </p:spPr>
      </p:pic>
      <p:sp>
        <p:nvSpPr>
          <p:cNvPr id="163" name="TextShape 2"/>
          <p:cNvSpPr txBox="1"/>
          <p:nvPr/>
        </p:nvSpPr>
        <p:spPr>
          <a:xfrm>
            <a:off x="11521800" y="6397560"/>
            <a:ext cx="4338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Observed frequencies are not the </a:t>
            </a:r>
            <a:endParaRPr lang="en-US" sz="4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true underlying probabilities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915480" y="2166480"/>
            <a:ext cx="10511640" cy="419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600" b="0" strike="noStrike" spc="-1">
                <a:latin typeface="Calibri"/>
                <a:ea typeface="DejaVu Sans"/>
              </a:rPr>
              <a:t>Multinomial model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3"/>
          <a:stretch/>
        </p:blipFill>
        <p:spPr>
          <a:xfrm rot="23400">
            <a:off x="1931040" y="2956320"/>
            <a:ext cx="9139680" cy="3138840"/>
          </a:xfrm>
          <a:prstGeom prst="rect">
            <a:avLst/>
          </a:prstGeom>
          <a:ln w="38160">
            <a:noFill/>
          </a:ln>
        </p:spPr>
      </p:pic>
      <p:sp>
        <p:nvSpPr>
          <p:cNvPr id="167" name="TextShape 3"/>
          <p:cNvSpPr txBox="1"/>
          <p:nvPr/>
        </p:nvSpPr>
        <p:spPr>
          <a:xfrm>
            <a:off x="11521800" y="6397560"/>
            <a:ext cx="4338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946080" y="7704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Estimating probabilities with MLE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69" name="Picture 168"/>
          <p:cNvPicPr/>
          <p:nvPr/>
        </p:nvPicPr>
        <p:blipFill>
          <a:blip r:embed="rId3"/>
          <a:stretch/>
        </p:blipFill>
        <p:spPr>
          <a:xfrm>
            <a:off x="274320" y="2437920"/>
            <a:ext cx="5577480" cy="2730960"/>
          </a:xfrm>
          <a:prstGeom prst="rect">
            <a:avLst/>
          </a:prstGeom>
          <a:ln>
            <a:noFill/>
          </a:ln>
        </p:spPr>
      </p:pic>
      <p:pic>
        <p:nvPicPr>
          <p:cNvPr id="170" name="Picture 169"/>
          <p:cNvPicPr/>
          <p:nvPr/>
        </p:nvPicPr>
        <p:blipFill>
          <a:blip r:embed="rId4"/>
          <a:stretch/>
        </p:blipFill>
        <p:spPr>
          <a:xfrm>
            <a:off x="6400800" y="3714120"/>
            <a:ext cx="5540760" cy="2837520"/>
          </a:xfrm>
          <a:prstGeom prst="rect">
            <a:avLst/>
          </a:prstGeom>
          <a:ln>
            <a:noFill/>
          </a:ln>
        </p:spPr>
      </p:pic>
      <p:pic>
        <p:nvPicPr>
          <p:cNvPr id="171" name="Picture 170"/>
          <p:cNvPicPr/>
          <p:nvPr/>
        </p:nvPicPr>
        <p:blipFill>
          <a:blip r:embed="rId5"/>
          <a:stretch/>
        </p:blipFill>
        <p:spPr>
          <a:xfrm>
            <a:off x="6358320" y="1371600"/>
            <a:ext cx="5528520" cy="20754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172" name="TextShape 2"/>
          <p:cNvSpPr txBox="1"/>
          <p:nvPr/>
        </p:nvSpPr>
        <p:spPr>
          <a:xfrm>
            <a:off x="11521800" y="6397560"/>
            <a:ext cx="4338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946080" y="7704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Estimating probabilities: low counts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771480" y="213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Maximum Likelihood Estimation (MLE) is a reasonable choice for high counts...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…but sometimes we get low counts and we still want to say something about the true chances to draw each context by sequencing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what to do?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75" name="TextShape 3"/>
          <p:cNvSpPr txBox="1"/>
          <p:nvPr/>
        </p:nvSpPr>
        <p:spPr>
          <a:xfrm>
            <a:off x="11521800" y="6397560"/>
            <a:ext cx="4338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-822960" y="221040"/>
            <a:ext cx="13715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8" name="Picture 177"/>
          <p:cNvPicPr/>
          <p:nvPr/>
        </p:nvPicPr>
        <p:blipFill>
          <a:blip r:embed="rId3"/>
          <a:stretch/>
        </p:blipFill>
        <p:spPr>
          <a:xfrm>
            <a:off x="1371600" y="1770480"/>
            <a:ext cx="9619560" cy="4691160"/>
          </a:xfrm>
          <a:prstGeom prst="rect">
            <a:avLst/>
          </a:prstGeom>
          <a:ln>
            <a:noFill/>
          </a:ln>
        </p:spPr>
      </p:pic>
      <p:sp>
        <p:nvSpPr>
          <p:cNvPr id="179" name="TextShape 3"/>
          <p:cNvSpPr txBox="1"/>
          <p:nvPr/>
        </p:nvSpPr>
        <p:spPr>
          <a:xfrm>
            <a:off x="11521800" y="6397560"/>
            <a:ext cx="4338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-199440" y="149040"/>
            <a:ext cx="1307556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3"/>
          <p:cNvSpPr/>
          <p:nvPr/>
        </p:nvSpPr>
        <p:spPr>
          <a:xfrm>
            <a:off x="987480" y="177624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Dirichlet distributions can be thought of as one particularly simple family of distributions of multinomial distributions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Arial"/>
            </a:endParaRPr>
          </a:p>
        </p:txBody>
      </p:sp>
      <p:pic>
        <p:nvPicPr>
          <p:cNvPr id="183" name="Picture 182"/>
          <p:cNvPicPr/>
          <p:nvPr/>
        </p:nvPicPr>
        <p:blipFill>
          <a:blip r:embed="rId3"/>
          <a:stretch/>
        </p:blipFill>
        <p:spPr>
          <a:xfrm>
            <a:off x="2282400" y="2840040"/>
            <a:ext cx="8050320" cy="3835080"/>
          </a:xfrm>
          <a:prstGeom prst="rect">
            <a:avLst/>
          </a:prstGeom>
          <a:ln>
            <a:noFill/>
          </a:ln>
        </p:spPr>
      </p:pic>
      <p:sp>
        <p:nvSpPr>
          <p:cNvPr id="184" name="TextShape 4"/>
          <p:cNvSpPr txBox="1"/>
          <p:nvPr/>
        </p:nvSpPr>
        <p:spPr>
          <a:xfrm>
            <a:off x="11521800" y="6397560"/>
            <a:ext cx="4338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17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7" name="Picture 186"/>
          <p:cNvPicPr/>
          <p:nvPr/>
        </p:nvPicPr>
        <p:blipFill>
          <a:blip r:embed="rId3"/>
          <a:stretch/>
        </p:blipFill>
        <p:spPr>
          <a:xfrm>
            <a:off x="1463040" y="2155680"/>
            <a:ext cx="9600120" cy="4306320"/>
          </a:xfrm>
          <a:prstGeom prst="rect">
            <a:avLst/>
          </a:prstGeom>
          <a:ln>
            <a:noFill/>
          </a:ln>
        </p:spPr>
      </p:pic>
      <p:sp>
        <p:nvSpPr>
          <p:cNvPr id="188" name="TextShape 3"/>
          <p:cNvSpPr txBox="1"/>
          <p:nvPr/>
        </p:nvSpPr>
        <p:spPr>
          <a:xfrm>
            <a:off x="11521800" y="6397560"/>
            <a:ext cx="4338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Dirichlet distribution on 2-simplex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90" name="Picture 189"/>
          <p:cNvPicPr/>
          <p:nvPr/>
        </p:nvPicPr>
        <p:blipFill>
          <a:blip r:embed="rId2"/>
          <a:stretch/>
        </p:blipFill>
        <p:spPr>
          <a:xfrm>
            <a:off x="2926080" y="2103120"/>
            <a:ext cx="2993760" cy="2045520"/>
          </a:xfrm>
          <a:prstGeom prst="rect">
            <a:avLst/>
          </a:prstGeom>
          <a:ln>
            <a:noFill/>
          </a:ln>
        </p:spPr>
      </p:pic>
      <p:pic>
        <p:nvPicPr>
          <p:cNvPr id="191" name="Picture 190"/>
          <p:cNvPicPr/>
          <p:nvPr/>
        </p:nvPicPr>
        <p:blipFill>
          <a:blip r:embed="rId3"/>
          <a:stretch/>
        </p:blipFill>
        <p:spPr>
          <a:xfrm>
            <a:off x="6538320" y="2119680"/>
            <a:ext cx="3109680" cy="2045520"/>
          </a:xfrm>
          <a:prstGeom prst="rect">
            <a:avLst/>
          </a:prstGeom>
          <a:ln>
            <a:noFill/>
          </a:ln>
        </p:spPr>
      </p:pic>
      <p:pic>
        <p:nvPicPr>
          <p:cNvPr id="192" name="Picture 191"/>
          <p:cNvPicPr/>
          <p:nvPr/>
        </p:nvPicPr>
        <p:blipFill>
          <a:blip r:embed="rId4"/>
          <a:stretch/>
        </p:blipFill>
        <p:spPr>
          <a:xfrm>
            <a:off x="6536880" y="4194000"/>
            <a:ext cx="3043440" cy="2045520"/>
          </a:xfrm>
          <a:prstGeom prst="rect">
            <a:avLst/>
          </a:prstGeom>
          <a:ln>
            <a:noFill/>
          </a:ln>
        </p:spPr>
      </p:pic>
      <p:pic>
        <p:nvPicPr>
          <p:cNvPr id="193" name="Picture 192"/>
          <p:cNvPicPr/>
          <p:nvPr/>
        </p:nvPicPr>
        <p:blipFill>
          <a:blip r:embed="rId5"/>
          <a:stretch/>
        </p:blipFill>
        <p:spPr>
          <a:xfrm>
            <a:off x="2926080" y="4206240"/>
            <a:ext cx="3109680" cy="2045520"/>
          </a:xfrm>
          <a:prstGeom prst="rect">
            <a:avLst/>
          </a:prstGeom>
          <a:ln>
            <a:noFill/>
          </a:ln>
        </p:spPr>
      </p:pic>
      <p:sp>
        <p:nvSpPr>
          <p:cNvPr id="194" name="CustomShape 2"/>
          <p:cNvSpPr/>
          <p:nvPr/>
        </p:nvSpPr>
        <p:spPr>
          <a:xfrm>
            <a:off x="2926080" y="1554480"/>
            <a:ext cx="2796480" cy="45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alpha=(1,1,1)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6564240" y="1518480"/>
            <a:ext cx="2796480" cy="45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alpha=(2,2,2)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2891160" y="6323040"/>
            <a:ext cx="2796480" cy="45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alpha=(1,3,2)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5988240" y="6289920"/>
            <a:ext cx="42051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alpha=(0.95, 0.95, 0.95)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98" name="Picture 197"/>
          <p:cNvPicPr/>
          <p:nvPr/>
        </p:nvPicPr>
        <p:blipFill>
          <a:blip r:embed="rId6"/>
          <a:stretch/>
        </p:blipFill>
        <p:spPr>
          <a:xfrm>
            <a:off x="248760" y="2950200"/>
            <a:ext cx="2585880" cy="1987560"/>
          </a:xfrm>
          <a:prstGeom prst="rect">
            <a:avLst/>
          </a:prstGeom>
          <a:ln>
            <a:noFill/>
          </a:ln>
        </p:spPr>
      </p:pic>
      <p:sp>
        <p:nvSpPr>
          <p:cNvPr id="199" name="TextShape 6"/>
          <p:cNvSpPr txBox="1"/>
          <p:nvPr/>
        </p:nvSpPr>
        <p:spPr>
          <a:xfrm>
            <a:off x="11521800" y="6397560"/>
            <a:ext cx="4338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005840" y="260676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Arial"/>
              </a:rPr>
              <a:t>0. introduction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11521440" y="639756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-91440" y="257040"/>
            <a:ext cx="1261836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2" name="Picture 201"/>
          <p:cNvPicPr/>
          <p:nvPr/>
        </p:nvPicPr>
        <p:blipFill>
          <a:blip r:embed="rId2"/>
          <a:stretch/>
        </p:blipFill>
        <p:spPr>
          <a:xfrm>
            <a:off x="780480" y="1830960"/>
            <a:ext cx="10696320" cy="3838320"/>
          </a:xfrm>
          <a:prstGeom prst="rect">
            <a:avLst/>
          </a:prstGeom>
          <a:ln>
            <a:noFill/>
          </a:ln>
        </p:spPr>
      </p:pic>
      <p:sp>
        <p:nvSpPr>
          <p:cNvPr id="203" name="TextShape 3"/>
          <p:cNvSpPr txBox="1"/>
          <p:nvPr/>
        </p:nvSpPr>
        <p:spPr>
          <a:xfrm>
            <a:off x="11338560" y="639756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5" name="Picture 204"/>
          <p:cNvPicPr/>
          <p:nvPr/>
        </p:nvPicPr>
        <p:blipFill>
          <a:blip r:embed="rId3"/>
          <a:stretch/>
        </p:blipFill>
        <p:spPr>
          <a:xfrm>
            <a:off x="504720" y="1521360"/>
            <a:ext cx="5803560" cy="2435040"/>
          </a:xfrm>
          <a:prstGeom prst="rect">
            <a:avLst/>
          </a:prstGeom>
          <a:ln>
            <a:noFill/>
          </a:ln>
        </p:spPr>
      </p:pic>
      <p:sp>
        <p:nvSpPr>
          <p:cNvPr id="206" name="CustomShape 2"/>
          <p:cNvSpPr/>
          <p:nvPr/>
        </p:nvSpPr>
        <p:spPr>
          <a:xfrm>
            <a:off x="-91440" y="41040"/>
            <a:ext cx="1261836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07" name="Picture 206"/>
          <p:cNvPicPr/>
          <p:nvPr/>
        </p:nvPicPr>
        <p:blipFill>
          <a:blip r:embed="rId4"/>
          <a:stretch/>
        </p:blipFill>
        <p:spPr>
          <a:xfrm>
            <a:off x="5486400" y="3749040"/>
            <a:ext cx="6403320" cy="2876400"/>
          </a:xfrm>
          <a:prstGeom prst="rect">
            <a:avLst/>
          </a:prstGeom>
          <a:ln>
            <a:noFill/>
          </a:ln>
        </p:spPr>
      </p:pic>
      <p:sp>
        <p:nvSpPr>
          <p:cNvPr id="208" name="TextShape 3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838080" y="18504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In practice signature fitting works as regularization trick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951480" y="2418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1" name="Picture 210"/>
          <p:cNvPicPr/>
          <p:nvPr/>
        </p:nvPicPr>
        <p:blipFill>
          <a:blip r:embed="rId3"/>
          <a:stretch/>
        </p:blipFill>
        <p:spPr>
          <a:xfrm>
            <a:off x="1005480" y="1828800"/>
            <a:ext cx="9508320" cy="4753080"/>
          </a:xfrm>
          <a:prstGeom prst="rect">
            <a:avLst/>
          </a:prstGeom>
          <a:ln>
            <a:noFill/>
          </a:ln>
        </p:spPr>
      </p:pic>
      <p:sp>
        <p:nvSpPr>
          <p:cNvPr id="212" name="CustomShape 3"/>
          <p:cNvSpPr/>
          <p:nvPr/>
        </p:nvSpPr>
        <p:spPr>
          <a:xfrm>
            <a:off x="4350240" y="3951360"/>
            <a:ext cx="7404840" cy="1278360"/>
          </a:xfrm>
          <a:prstGeom prst="ellipse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TextShape 4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838080" y="18504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In practice signature fitting works as regularization trick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951480" y="2418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6" name="Picture 215"/>
          <p:cNvPicPr/>
          <p:nvPr/>
        </p:nvPicPr>
        <p:blipFill>
          <a:blip r:embed="rId3"/>
          <a:stretch/>
        </p:blipFill>
        <p:spPr>
          <a:xfrm>
            <a:off x="1645920" y="1775520"/>
            <a:ext cx="9220320" cy="4625280"/>
          </a:xfrm>
          <a:prstGeom prst="rect">
            <a:avLst/>
          </a:prstGeom>
          <a:ln>
            <a:noFill/>
          </a:ln>
        </p:spPr>
      </p:pic>
      <p:sp>
        <p:nvSpPr>
          <p:cNvPr id="217" name="TextShape 3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note on probability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When discussing probabilities, it is often a waste of time not to have a concrete underlying random experiment in mind.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3600" b="0" strike="noStrike" spc="-1">
              <a:latin typeface="Arial"/>
            </a:endParaRPr>
          </a:p>
        </p:txBody>
      </p:sp>
      <p:sp>
        <p:nvSpPr>
          <p:cNvPr id="220" name="TextShape 3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006200" y="260712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Arial"/>
              </a:rPr>
              <a:t>2. site specific mutation rate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838080" y="40104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What do those frequencies and probabilities mean?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1275480" y="231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There are two main “forces“ that shape the frequencies observed in our sequencing experiment: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1) 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site-by-site mutation rate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2) 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[trinucleotide] content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of the region sequenced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If we correct for the content, what are we left with?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224" name="TextShape 3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26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Whole genome and exome:</a:t>
            </a:r>
            <a:endParaRPr lang="en-US" sz="4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trinucleotide content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26" name="Picture 225"/>
          <p:cNvPicPr/>
          <p:nvPr/>
        </p:nvPicPr>
        <p:blipFill>
          <a:blip r:embed="rId2"/>
          <a:stretch/>
        </p:blipFill>
        <p:spPr>
          <a:xfrm>
            <a:off x="6126480" y="2344320"/>
            <a:ext cx="5084640" cy="350604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3"/>
          <a:stretch/>
        </p:blipFill>
        <p:spPr>
          <a:xfrm>
            <a:off x="853920" y="2377440"/>
            <a:ext cx="4722120" cy="3506040"/>
          </a:xfrm>
          <a:prstGeom prst="rect">
            <a:avLst/>
          </a:prstGeom>
          <a:ln>
            <a:noFill/>
          </a:ln>
        </p:spPr>
      </p:pic>
      <p:sp>
        <p:nvSpPr>
          <p:cNvPr id="228" name="TextShape 2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27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838080" y="1828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Flat model of site-by-site mutation rate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31" name="Picture 230"/>
          <p:cNvPicPr/>
          <p:nvPr/>
        </p:nvPicPr>
        <p:blipFill>
          <a:blip r:embed="rId3"/>
          <a:stretch/>
        </p:blipFill>
        <p:spPr>
          <a:xfrm>
            <a:off x="1876680" y="1645920"/>
            <a:ext cx="8363520" cy="4836960"/>
          </a:xfrm>
          <a:prstGeom prst="rect">
            <a:avLst/>
          </a:prstGeom>
          <a:ln>
            <a:noFill/>
          </a:ln>
        </p:spPr>
      </p:pic>
      <p:sp>
        <p:nvSpPr>
          <p:cNvPr id="232" name="TextShape 3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28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838080" y="1396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Which site is more likely to mutate?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35" name="Picture 234"/>
          <p:cNvPicPr/>
          <p:nvPr/>
        </p:nvPicPr>
        <p:blipFill>
          <a:blip r:embed="rId3"/>
          <a:stretch/>
        </p:blipFill>
        <p:spPr>
          <a:xfrm>
            <a:off x="997200" y="1688400"/>
            <a:ext cx="4935960" cy="2072880"/>
          </a:xfrm>
          <a:prstGeom prst="rect">
            <a:avLst/>
          </a:prstGeom>
          <a:ln>
            <a:noFill/>
          </a:ln>
        </p:spPr>
      </p:pic>
      <p:pic>
        <p:nvPicPr>
          <p:cNvPr id="236" name="Picture 235"/>
          <p:cNvPicPr/>
          <p:nvPr/>
        </p:nvPicPr>
        <p:blipFill>
          <a:blip r:embed="rId4"/>
          <a:stretch/>
        </p:blipFill>
        <p:spPr>
          <a:xfrm>
            <a:off x="997200" y="3791520"/>
            <a:ext cx="4993920" cy="2881800"/>
          </a:xfrm>
          <a:prstGeom prst="rect">
            <a:avLst/>
          </a:prstGeom>
          <a:ln>
            <a:noFill/>
          </a:ln>
        </p:spPr>
      </p:pic>
      <p:pic>
        <p:nvPicPr>
          <p:cNvPr id="237" name="Picture 236"/>
          <p:cNvPicPr/>
          <p:nvPr/>
        </p:nvPicPr>
        <p:blipFill>
          <a:blip r:embed="rId5"/>
          <a:stretch/>
        </p:blipFill>
        <p:spPr>
          <a:xfrm>
            <a:off x="6238800" y="1383120"/>
            <a:ext cx="5738760" cy="2547720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/>
          <p:nvPr/>
        </p:nvPicPr>
        <p:blipFill>
          <a:blip r:embed="rId6"/>
          <a:stretch/>
        </p:blipFill>
        <p:spPr>
          <a:xfrm>
            <a:off x="6221880" y="4031640"/>
            <a:ext cx="5755680" cy="2276640"/>
          </a:xfrm>
          <a:prstGeom prst="rect">
            <a:avLst/>
          </a:prstGeom>
          <a:ln>
            <a:noFill/>
          </a:ln>
        </p:spPr>
      </p:pic>
      <p:sp>
        <p:nvSpPr>
          <p:cNvPr id="239" name="TextShape 3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29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82880" y="182880"/>
            <a:ext cx="1170288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Somatic mutations are common in living cells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951480" y="1662480"/>
            <a:ext cx="1051164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 study of cancer genomes has revealed that somatic cells 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can accumulate up to thousands of nucleotide substitutions.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26" name="Picture 125"/>
          <p:cNvPicPr/>
          <p:nvPr/>
        </p:nvPicPr>
        <p:blipFill>
          <a:blip r:embed="rId3"/>
          <a:stretch/>
        </p:blipFill>
        <p:spPr>
          <a:xfrm>
            <a:off x="917640" y="2710080"/>
            <a:ext cx="10485000" cy="3816720"/>
          </a:xfrm>
          <a:prstGeom prst="rect">
            <a:avLst/>
          </a:prstGeom>
          <a:ln>
            <a:noFill/>
          </a:ln>
        </p:spPr>
      </p:pic>
      <p:sp>
        <p:nvSpPr>
          <p:cNvPr id="127" name="CustomShape 3"/>
          <p:cNvSpPr/>
          <p:nvPr/>
        </p:nvSpPr>
        <p:spPr>
          <a:xfrm>
            <a:off x="165240" y="6301080"/>
            <a:ext cx="1936440" cy="5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Sabarinathan, Pich et al. 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Arial"/>
                <a:ea typeface="DejaVu Sans"/>
                <a:hlinkClick r:id="rId4"/>
              </a:rPr>
              <a:t>https://doi.org/10.1101/190330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28" name="TextShape 4"/>
          <p:cNvSpPr txBox="1"/>
          <p:nvPr/>
        </p:nvSpPr>
        <p:spPr>
          <a:xfrm>
            <a:off x="11521800" y="639756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Which site is more likely to mutate?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42" name="Picture 241"/>
          <p:cNvPicPr/>
          <p:nvPr/>
        </p:nvPicPr>
        <p:blipFill>
          <a:blip r:embed="rId3"/>
          <a:stretch/>
        </p:blipFill>
        <p:spPr>
          <a:xfrm>
            <a:off x="731520" y="2194560"/>
            <a:ext cx="5462640" cy="3106080"/>
          </a:xfrm>
          <a:prstGeom prst="rect">
            <a:avLst/>
          </a:prstGeom>
          <a:ln>
            <a:noFill/>
          </a:ln>
        </p:spPr>
      </p:pic>
      <p:pic>
        <p:nvPicPr>
          <p:cNvPr id="243" name="Picture 242"/>
          <p:cNvPicPr/>
          <p:nvPr/>
        </p:nvPicPr>
        <p:blipFill>
          <a:blip r:embed="rId4"/>
          <a:stretch/>
        </p:blipFill>
        <p:spPr>
          <a:xfrm>
            <a:off x="6675120" y="2103120"/>
            <a:ext cx="5348160" cy="3802680"/>
          </a:xfrm>
          <a:prstGeom prst="rect">
            <a:avLst/>
          </a:prstGeom>
          <a:ln>
            <a:noFill/>
          </a:ln>
        </p:spPr>
      </p:pic>
      <p:sp>
        <p:nvSpPr>
          <p:cNvPr id="244" name="TextShape 3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30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Which region is more likely to mutate?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47" name="Picture 246"/>
          <p:cNvPicPr/>
          <p:nvPr/>
        </p:nvPicPr>
        <p:blipFill>
          <a:blip r:embed="rId3"/>
          <a:stretch/>
        </p:blipFill>
        <p:spPr>
          <a:xfrm>
            <a:off x="457200" y="1920240"/>
            <a:ext cx="5758920" cy="3754080"/>
          </a:xfrm>
          <a:prstGeom prst="rect">
            <a:avLst/>
          </a:prstGeom>
          <a:ln>
            <a:noFill/>
          </a:ln>
        </p:spPr>
      </p:pic>
      <p:pic>
        <p:nvPicPr>
          <p:cNvPr id="248" name="Picture 247"/>
          <p:cNvPicPr/>
          <p:nvPr/>
        </p:nvPicPr>
        <p:blipFill>
          <a:blip r:embed="rId4"/>
          <a:stretch/>
        </p:blipFill>
        <p:spPr>
          <a:xfrm>
            <a:off x="6562800" y="2286000"/>
            <a:ext cx="5231160" cy="2678400"/>
          </a:xfrm>
          <a:prstGeom prst="rect">
            <a:avLst/>
          </a:prstGeom>
          <a:ln>
            <a:noFill/>
          </a:ln>
        </p:spPr>
      </p:pic>
      <p:sp>
        <p:nvSpPr>
          <p:cNvPr id="249" name="TextShape 3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31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Which region is more likely to mutate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52" name="Picture 251"/>
          <p:cNvPicPr/>
          <p:nvPr/>
        </p:nvPicPr>
        <p:blipFill>
          <a:blip r:embed="rId2"/>
          <a:stretch/>
        </p:blipFill>
        <p:spPr>
          <a:xfrm>
            <a:off x="457200" y="1920240"/>
            <a:ext cx="5758920" cy="3754080"/>
          </a:xfrm>
          <a:prstGeom prst="rect">
            <a:avLst/>
          </a:prstGeom>
          <a:ln>
            <a:noFill/>
          </a:ln>
        </p:spPr>
      </p:pic>
      <p:pic>
        <p:nvPicPr>
          <p:cNvPr id="253" name="Picture 252"/>
          <p:cNvPicPr/>
          <p:nvPr/>
        </p:nvPicPr>
        <p:blipFill>
          <a:blip r:embed="rId3"/>
          <a:stretch/>
        </p:blipFill>
        <p:spPr>
          <a:xfrm>
            <a:off x="6675120" y="2468880"/>
            <a:ext cx="5081760" cy="2484000"/>
          </a:xfrm>
          <a:prstGeom prst="rect">
            <a:avLst/>
          </a:prstGeom>
          <a:ln>
            <a:noFill/>
          </a:ln>
        </p:spPr>
      </p:pic>
      <p:sp>
        <p:nvSpPr>
          <p:cNvPr id="254" name="TextShape 3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32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1006200" y="260712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Arial"/>
              </a:rPr>
              <a:t>3. assessing mutation rate anomalies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874080" y="28440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Testing differential mutation rate: </a:t>
            </a:r>
            <a:endParaRPr lang="en-US" sz="4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intron vs exon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57" name="Picture 256"/>
          <p:cNvPicPr/>
          <p:nvPr/>
        </p:nvPicPr>
        <p:blipFill>
          <a:blip r:embed="rId3"/>
          <a:stretch/>
        </p:blipFill>
        <p:spPr>
          <a:xfrm>
            <a:off x="2093040" y="2008800"/>
            <a:ext cx="8252280" cy="3839400"/>
          </a:xfrm>
          <a:prstGeom prst="rect">
            <a:avLst/>
          </a:prstGeom>
          <a:ln>
            <a:noFill/>
          </a:ln>
        </p:spPr>
      </p:pic>
      <p:sp>
        <p:nvSpPr>
          <p:cNvPr id="258" name="CustomShape 2"/>
          <p:cNvSpPr/>
          <p:nvPr/>
        </p:nvSpPr>
        <p:spPr>
          <a:xfrm>
            <a:off x="2208600" y="6035040"/>
            <a:ext cx="1723320" cy="43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Frigola et al.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doi:10.1038/ng.3991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59" name="TextShape 3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34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838080" y="14040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Testing differential mutation rate: </a:t>
            </a:r>
            <a:endParaRPr lang="en-US" sz="4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intron vs exon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62" name="Picture 261"/>
          <p:cNvPicPr/>
          <p:nvPr/>
        </p:nvPicPr>
        <p:blipFill>
          <a:blip r:embed="rId2"/>
          <a:stretch/>
        </p:blipFill>
        <p:spPr>
          <a:xfrm>
            <a:off x="3369240" y="4300200"/>
            <a:ext cx="5809680" cy="2082960"/>
          </a:xfrm>
          <a:prstGeom prst="rect">
            <a:avLst/>
          </a:prstGeom>
          <a:ln>
            <a:noFill/>
          </a:ln>
        </p:spPr>
      </p:pic>
      <p:pic>
        <p:nvPicPr>
          <p:cNvPr id="263" name="Picture 262"/>
          <p:cNvPicPr/>
          <p:nvPr/>
        </p:nvPicPr>
        <p:blipFill>
          <a:blip r:embed="rId3"/>
          <a:stretch/>
        </p:blipFill>
        <p:spPr>
          <a:xfrm>
            <a:off x="6530760" y="1650240"/>
            <a:ext cx="5446800" cy="1731960"/>
          </a:xfrm>
          <a:prstGeom prst="rect">
            <a:avLst/>
          </a:prstGeom>
          <a:ln>
            <a:noFill/>
          </a:ln>
        </p:spPr>
      </p:pic>
      <p:pic>
        <p:nvPicPr>
          <p:cNvPr id="264" name="Picture 263"/>
          <p:cNvPicPr/>
          <p:nvPr/>
        </p:nvPicPr>
        <p:blipFill>
          <a:blip r:embed="rId4"/>
          <a:stretch/>
        </p:blipFill>
        <p:spPr>
          <a:xfrm>
            <a:off x="365760" y="1672560"/>
            <a:ext cx="6231600" cy="2235960"/>
          </a:xfrm>
          <a:prstGeom prst="rect">
            <a:avLst/>
          </a:prstGeom>
          <a:ln>
            <a:noFill/>
          </a:ln>
        </p:spPr>
      </p:pic>
      <p:sp>
        <p:nvSpPr>
          <p:cNvPr id="265" name="TextShape 3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35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67" name="Picture 266"/>
          <p:cNvPicPr/>
          <p:nvPr/>
        </p:nvPicPr>
        <p:blipFill>
          <a:blip r:embed="rId3"/>
          <a:stretch/>
        </p:blipFill>
        <p:spPr>
          <a:xfrm>
            <a:off x="365760" y="1687680"/>
            <a:ext cx="5759640" cy="2147760"/>
          </a:xfrm>
          <a:prstGeom prst="rect">
            <a:avLst/>
          </a:prstGeom>
          <a:ln>
            <a:noFill/>
          </a:ln>
        </p:spPr>
      </p:pic>
      <p:pic>
        <p:nvPicPr>
          <p:cNvPr id="268" name="Picture 267"/>
          <p:cNvPicPr/>
          <p:nvPr/>
        </p:nvPicPr>
        <p:blipFill>
          <a:blip r:embed="rId4"/>
          <a:stretch/>
        </p:blipFill>
        <p:spPr>
          <a:xfrm>
            <a:off x="1314000" y="4134240"/>
            <a:ext cx="4875480" cy="2008440"/>
          </a:xfrm>
          <a:prstGeom prst="rect">
            <a:avLst/>
          </a:prstGeom>
          <a:ln>
            <a:noFill/>
          </a:ln>
        </p:spPr>
      </p:pic>
      <p:pic>
        <p:nvPicPr>
          <p:cNvPr id="269" name="Picture 268"/>
          <p:cNvPicPr/>
          <p:nvPr/>
        </p:nvPicPr>
        <p:blipFill>
          <a:blip r:embed="rId5"/>
          <a:stretch/>
        </p:blipFill>
        <p:spPr>
          <a:xfrm>
            <a:off x="6436800" y="1609920"/>
            <a:ext cx="5535360" cy="5205600"/>
          </a:xfrm>
          <a:prstGeom prst="rect">
            <a:avLst/>
          </a:prstGeom>
          <a:ln>
            <a:noFill/>
          </a:ln>
        </p:spPr>
      </p:pic>
      <p:sp>
        <p:nvSpPr>
          <p:cNvPr id="270" name="CustomShape 2"/>
          <p:cNvSpPr/>
          <p:nvPr/>
        </p:nvSpPr>
        <p:spPr>
          <a:xfrm>
            <a:off x="838080" y="14040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Testing differential mutation rate: </a:t>
            </a:r>
            <a:endParaRPr lang="en-US" sz="4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intron vs exon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71" name="TextShape 3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271"/>
          <p:cNvPicPr/>
          <p:nvPr/>
        </p:nvPicPr>
        <p:blipFill>
          <a:blip r:embed="rId2"/>
          <a:stretch/>
        </p:blipFill>
        <p:spPr>
          <a:xfrm>
            <a:off x="854640" y="2193120"/>
            <a:ext cx="5630760" cy="325620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3"/>
          <a:stretch/>
        </p:blipFill>
        <p:spPr>
          <a:xfrm>
            <a:off x="6976800" y="2252880"/>
            <a:ext cx="4664520" cy="3695400"/>
          </a:xfrm>
          <a:prstGeom prst="rect">
            <a:avLst/>
          </a:prstGeom>
          <a:ln>
            <a:noFill/>
          </a:ln>
        </p:spPr>
      </p:pic>
      <p:sp>
        <p:nvSpPr>
          <p:cNvPr id="274" name="CustomShape 1"/>
          <p:cNvSpPr/>
          <p:nvPr/>
        </p:nvSpPr>
        <p:spPr>
          <a:xfrm>
            <a:off x="838080" y="14040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Testing differential mutation rate: </a:t>
            </a:r>
            <a:endParaRPr lang="en-US" sz="4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intron vs exon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1554480" y="5970240"/>
            <a:ext cx="2256840" cy="43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Frigola et al.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doi:10.1038/ng.3991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6" name="TextShape 3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37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1018080" y="11304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Mutation rate models are important in the discovery of cancer genes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736200" y="6126480"/>
            <a:ext cx="2555640" cy="60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Martinez-Jimenez et al.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in press (Nature Reviews Cancer)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280" name="Picture 279"/>
          <p:cNvPicPr/>
          <p:nvPr/>
        </p:nvPicPr>
        <p:blipFill>
          <a:blip r:embed="rId3"/>
          <a:stretch/>
        </p:blipFill>
        <p:spPr>
          <a:xfrm>
            <a:off x="549000" y="2011680"/>
            <a:ext cx="3381840" cy="3965040"/>
          </a:xfrm>
          <a:prstGeom prst="rect">
            <a:avLst/>
          </a:prstGeom>
          <a:ln>
            <a:noFill/>
          </a:ln>
        </p:spPr>
      </p:pic>
      <p:pic>
        <p:nvPicPr>
          <p:cNvPr id="281" name="Picture 280"/>
          <p:cNvPicPr/>
          <p:nvPr/>
        </p:nvPicPr>
        <p:blipFill>
          <a:blip r:embed="rId4"/>
          <a:stretch/>
        </p:blipFill>
        <p:spPr>
          <a:xfrm>
            <a:off x="4480560" y="1882080"/>
            <a:ext cx="6730560" cy="4289040"/>
          </a:xfrm>
          <a:prstGeom prst="rect">
            <a:avLst/>
          </a:prstGeom>
          <a:ln>
            <a:noFill/>
          </a:ln>
        </p:spPr>
      </p:pic>
      <p:sp>
        <p:nvSpPr>
          <p:cNvPr id="282" name="TextShape 4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38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-72000" y="293040"/>
            <a:ext cx="1252692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DejaVu Sans"/>
              </a:rPr>
              <a:t>Diffusion of observed mutations: </a:t>
            </a:r>
            <a:r>
              <a:rPr lang="en-US" sz="40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oncodriveCLUSTL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85" name="Picture 284"/>
          <p:cNvPicPr/>
          <p:nvPr/>
        </p:nvPicPr>
        <p:blipFill>
          <a:blip r:embed="rId3"/>
          <a:stretch/>
        </p:blipFill>
        <p:spPr>
          <a:xfrm>
            <a:off x="153000" y="2049480"/>
            <a:ext cx="11823840" cy="3307680"/>
          </a:xfrm>
          <a:prstGeom prst="rect">
            <a:avLst/>
          </a:prstGeom>
          <a:ln>
            <a:noFill/>
          </a:ln>
        </p:spPr>
      </p:pic>
      <p:sp>
        <p:nvSpPr>
          <p:cNvPr id="286" name="CustomShape 3"/>
          <p:cNvSpPr/>
          <p:nvPr/>
        </p:nvSpPr>
        <p:spPr>
          <a:xfrm>
            <a:off x="7776000" y="5943600"/>
            <a:ext cx="3652920" cy="43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Arnedo-Pac et al.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doi: 10.1093/bioinformatics/btz501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7" name="TextShape 4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39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874080" y="7704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Mutation rate is not homogeneous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2651760" y="222804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1090080" y="1214640"/>
            <a:ext cx="4011120" cy="540648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5486400" y="1410480"/>
            <a:ext cx="5999040" cy="50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Mutation rate shows variability across the genome at different scales.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Some known determinants of mutation rate are related to: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		- gene expression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	- replication timing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	- DNA-bound TF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	- nucleosome positioning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	- histone modifications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	- transient non-B-DNA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133" name="TextShape 4"/>
          <p:cNvSpPr txBox="1"/>
          <p:nvPr/>
        </p:nvSpPr>
        <p:spPr>
          <a:xfrm>
            <a:off x="11521800" y="639756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874080" y="18504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Locally flat model: assessing neutral mutation rates in the CDS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5610960" y="2261880"/>
            <a:ext cx="6308280" cy="356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Learn site-by-site mutation rates: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- valid for CDS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- neutral: correct for selection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- locally flat: aware of chromatin determinants of mutation rate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600" b="0" strike="noStrike" spc="-1">
              <a:latin typeface="Arial"/>
            </a:endParaRPr>
          </a:p>
        </p:txBody>
      </p:sp>
      <p:pic>
        <p:nvPicPr>
          <p:cNvPr id="291" name="Picture 290"/>
          <p:cNvPicPr/>
          <p:nvPr/>
        </p:nvPicPr>
        <p:blipFill>
          <a:blip r:embed="rId3"/>
          <a:stretch/>
        </p:blipFill>
        <p:spPr>
          <a:xfrm>
            <a:off x="1205280" y="2232000"/>
            <a:ext cx="3234960" cy="3192120"/>
          </a:xfrm>
          <a:prstGeom prst="rect">
            <a:avLst/>
          </a:prstGeom>
          <a:ln>
            <a:noFill/>
          </a:ln>
        </p:spPr>
      </p:pic>
      <p:sp>
        <p:nvSpPr>
          <p:cNvPr id="292" name="CustomShape 4"/>
          <p:cNvSpPr/>
          <p:nvPr/>
        </p:nvSpPr>
        <p:spPr>
          <a:xfrm>
            <a:off x="1205280" y="5425200"/>
            <a:ext cx="2999880" cy="43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Martincorena et al.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https://doi.org/10.1016/j.cell.2017.09.042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93" name="TextShape 5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40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838080" y="-31896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Neutral mutation rate in the CDS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96" name="Picture 295"/>
          <p:cNvPicPr/>
          <p:nvPr/>
        </p:nvPicPr>
        <p:blipFill>
          <a:blip r:embed="rId3"/>
          <a:stretch/>
        </p:blipFill>
        <p:spPr>
          <a:xfrm>
            <a:off x="2265840" y="822960"/>
            <a:ext cx="7884000" cy="5635080"/>
          </a:xfrm>
          <a:prstGeom prst="rect">
            <a:avLst/>
          </a:prstGeom>
          <a:ln>
            <a:noFill/>
          </a:ln>
        </p:spPr>
      </p:pic>
      <p:sp>
        <p:nvSpPr>
          <p:cNvPr id="297" name="TextShape 3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41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838080" y="-31896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Neutral mutation rate in the CDS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300" name="Picture 299"/>
          <p:cNvPicPr/>
          <p:nvPr/>
        </p:nvPicPr>
        <p:blipFill>
          <a:blip r:embed="rId3"/>
          <a:stretch/>
        </p:blipFill>
        <p:spPr>
          <a:xfrm>
            <a:off x="1793880" y="933120"/>
            <a:ext cx="8628480" cy="5740200"/>
          </a:xfrm>
          <a:prstGeom prst="rect">
            <a:avLst/>
          </a:prstGeom>
          <a:ln>
            <a:noFill/>
          </a:ln>
        </p:spPr>
      </p:pic>
      <p:sp>
        <p:nvSpPr>
          <p:cNvPr id="301" name="TextShape 3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42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838080" y="-31896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Neutral mutation rate in the CDS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304" name="Picture 303"/>
          <p:cNvPicPr/>
          <p:nvPr/>
        </p:nvPicPr>
        <p:blipFill>
          <a:blip r:embed="rId3"/>
          <a:stretch/>
        </p:blipFill>
        <p:spPr>
          <a:xfrm>
            <a:off x="796320" y="1003680"/>
            <a:ext cx="6792120" cy="566496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4"/>
          <a:stretch/>
        </p:blipFill>
        <p:spPr>
          <a:xfrm>
            <a:off x="7492680" y="5308920"/>
            <a:ext cx="4393440" cy="999360"/>
          </a:xfrm>
          <a:prstGeom prst="rect">
            <a:avLst/>
          </a:prstGeom>
          <a:ln>
            <a:noFill/>
          </a:ln>
        </p:spPr>
      </p:pic>
      <p:pic>
        <p:nvPicPr>
          <p:cNvPr id="306" name="Picture 305"/>
          <p:cNvPicPr/>
          <p:nvPr/>
        </p:nvPicPr>
        <p:blipFill>
          <a:blip r:embed="rId5"/>
          <a:stretch/>
        </p:blipFill>
        <p:spPr>
          <a:xfrm>
            <a:off x="8443440" y="2053080"/>
            <a:ext cx="2894760" cy="2518560"/>
          </a:xfrm>
          <a:prstGeom prst="rect">
            <a:avLst/>
          </a:prstGeom>
          <a:ln>
            <a:noFill/>
          </a:ln>
        </p:spPr>
      </p:pic>
      <p:sp>
        <p:nvSpPr>
          <p:cNvPr id="307" name="TextShape 3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43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838080" y="-6696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Neutral mutation rate in the CDS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310" name="Picture 309"/>
          <p:cNvPicPr/>
          <p:nvPr/>
        </p:nvPicPr>
        <p:blipFill>
          <a:blip r:embed="rId3"/>
          <a:stretch/>
        </p:blipFill>
        <p:spPr>
          <a:xfrm>
            <a:off x="303120" y="1162440"/>
            <a:ext cx="5730840" cy="306612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4"/>
          <a:stretch/>
        </p:blipFill>
        <p:spPr>
          <a:xfrm>
            <a:off x="6492240" y="2892240"/>
            <a:ext cx="5208840" cy="3598920"/>
          </a:xfrm>
          <a:prstGeom prst="rect">
            <a:avLst/>
          </a:prstGeom>
          <a:ln>
            <a:noFill/>
          </a:ln>
        </p:spPr>
      </p:pic>
      <p:sp>
        <p:nvSpPr>
          <p:cNvPr id="312" name="TextShape 3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44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838080" y="-17496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Stack analysis of mutation rate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2517120" y="3238560"/>
            <a:ext cx="7220520" cy="76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16" name="Picture 315"/>
          <p:cNvPicPr/>
          <p:nvPr/>
        </p:nvPicPr>
        <p:blipFill>
          <a:blip r:embed="rId3"/>
          <a:stretch/>
        </p:blipFill>
        <p:spPr>
          <a:xfrm>
            <a:off x="1870560" y="1371600"/>
            <a:ext cx="9402840" cy="4797360"/>
          </a:xfrm>
          <a:prstGeom prst="rect">
            <a:avLst/>
          </a:prstGeom>
          <a:ln>
            <a:noFill/>
          </a:ln>
        </p:spPr>
      </p:pic>
      <p:pic>
        <p:nvPicPr>
          <p:cNvPr id="317" name="Picture 316"/>
          <p:cNvPicPr/>
          <p:nvPr/>
        </p:nvPicPr>
        <p:blipFill>
          <a:blip r:embed="rId4"/>
          <a:stretch/>
        </p:blipFill>
        <p:spPr>
          <a:xfrm>
            <a:off x="425880" y="4804560"/>
            <a:ext cx="5882400" cy="1533240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  <p:sp>
        <p:nvSpPr>
          <p:cNvPr id="318" name="TextShape 4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45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838080" y="-17496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Stack analysis of mutation rate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2517120" y="3238560"/>
            <a:ext cx="7220520" cy="76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22" name="Picture 321"/>
          <p:cNvPicPr/>
          <p:nvPr/>
        </p:nvPicPr>
        <p:blipFill>
          <a:blip r:embed="rId3"/>
          <a:stretch/>
        </p:blipFill>
        <p:spPr>
          <a:xfrm>
            <a:off x="978120" y="914400"/>
            <a:ext cx="4325400" cy="5577480"/>
          </a:xfrm>
          <a:prstGeom prst="rect">
            <a:avLst/>
          </a:prstGeom>
          <a:ln>
            <a:noFill/>
          </a:ln>
        </p:spPr>
      </p:pic>
      <p:sp>
        <p:nvSpPr>
          <p:cNvPr id="323" name="CustomShape 4"/>
          <p:cNvSpPr/>
          <p:nvPr/>
        </p:nvSpPr>
        <p:spPr>
          <a:xfrm>
            <a:off x="5370840" y="6244200"/>
            <a:ext cx="1578600" cy="4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Frigola et al.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doi:10.1038/ng.3991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24" name="Picture 323"/>
          <p:cNvPicPr/>
          <p:nvPr/>
        </p:nvPicPr>
        <p:blipFill>
          <a:blip r:embed="rId4"/>
          <a:stretch/>
        </p:blipFill>
        <p:spPr>
          <a:xfrm>
            <a:off x="6400800" y="1828800"/>
            <a:ext cx="5334480" cy="3657600"/>
          </a:xfrm>
          <a:prstGeom prst="rect">
            <a:avLst/>
          </a:prstGeom>
          <a:ln>
            <a:noFill/>
          </a:ln>
        </p:spPr>
      </p:pic>
      <p:sp>
        <p:nvSpPr>
          <p:cNvPr id="325" name="TextShape 5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46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006200" y="260712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CustomShape 2"/>
          <p:cNvSpPr/>
          <p:nvPr/>
        </p:nvSpPr>
        <p:spPr>
          <a:xfrm>
            <a:off x="1006560" y="26074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Arial"/>
              </a:rPr>
              <a:t>4. Segregated mutational landscapes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838080" y="-17496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What signature caused this mutation?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2517120" y="3238560"/>
            <a:ext cx="7220520" cy="76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31" name="Picture 330"/>
          <p:cNvPicPr/>
          <p:nvPr/>
        </p:nvPicPr>
        <p:blipFill>
          <a:blip r:embed="rId3"/>
          <a:stretch/>
        </p:blipFill>
        <p:spPr>
          <a:xfrm>
            <a:off x="6217920" y="2011680"/>
            <a:ext cx="5939280" cy="3528000"/>
          </a:xfrm>
          <a:prstGeom prst="rect">
            <a:avLst/>
          </a:prstGeom>
          <a:ln>
            <a:noFill/>
          </a:ln>
        </p:spPr>
      </p:pic>
      <p:pic>
        <p:nvPicPr>
          <p:cNvPr id="332" name="Picture 331"/>
          <p:cNvPicPr/>
          <p:nvPr/>
        </p:nvPicPr>
        <p:blipFill>
          <a:blip r:embed="rId4"/>
          <a:stretch/>
        </p:blipFill>
        <p:spPr>
          <a:xfrm>
            <a:off x="548640" y="1378800"/>
            <a:ext cx="5576760" cy="4197960"/>
          </a:xfrm>
          <a:prstGeom prst="rect">
            <a:avLst/>
          </a:prstGeom>
          <a:ln>
            <a:noFill/>
          </a:ln>
        </p:spPr>
      </p:pic>
      <p:sp>
        <p:nvSpPr>
          <p:cNvPr id="333" name="TextShape 4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48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838080" y="-17496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What signature caused this mutation?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2517120" y="3238560"/>
            <a:ext cx="7220520" cy="76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37" name="Picture 336"/>
          <p:cNvPicPr/>
          <p:nvPr/>
        </p:nvPicPr>
        <p:blipFill>
          <a:blip r:embed="rId3"/>
          <a:stretch/>
        </p:blipFill>
        <p:spPr>
          <a:xfrm>
            <a:off x="640080" y="1371600"/>
            <a:ext cx="5302440" cy="2510640"/>
          </a:xfrm>
          <a:prstGeom prst="rect">
            <a:avLst/>
          </a:prstGeom>
          <a:ln>
            <a:noFill/>
          </a:ln>
        </p:spPr>
      </p:pic>
      <p:pic>
        <p:nvPicPr>
          <p:cNvPr id="338" name="Picture 337"/>
          <p:cNvPicPr/>
          <p:nvPr/>
        </p:nvPicPr>
        <p:blipFill>
          <a:blip r:embed="rId4"/>
          <a:stretch/>
        </p:blipFill>
        <p:spPr>
          <a:xfrm>
            <a:off x="6496560" y="1280160"/>
            <a:ext cx="5344560" cy="5302440"/>
          </a:xfrm>
          <a:prstGeom prst="rect">
            <a:avLst/>
          </a:prstGeom>
          <a:ln>
            <a:noFill/>
          </a:ln>
        </p:spPr>
      </p:pic>
      <p:pic>
        <p:nvPicPr>
          <p:cNvPr id="339" name="Picture 338"/>
          <p:cNvPicPr/>
          <p:nvPr/>
        </p:nvPicPr>
        <p:blipFill>
          <a:blip r:embed="rId5"/>
          <a:stretch/>
        </p:blipFill>
        <p:spPr>
          <a:xfrm>
            <a:off x="855720" y="4480560"/>
            <a:ext cx="5544000" cy="1775160"/>
          </a:xfrm>
          <a:prstGeom prst="rect">
            <a:avLst/>
          </a:prstGeom>
          <a:ln>
            <a:noFill/>
          </a:ln>
        </p:spPr>
      </p:pic>
      <p:sp>
        <p:nvSpPr>
          <p:cNvPr id="340" name="TextShape 4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49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874080" y="-6696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Mutation rate is not homogeneous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2651760" y="222804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36" name="Picture 135"/>
          <p:cNvPicPr/>
          <p:nvPr/>
        </p:nvPicPr>
        <p:blipFill>
          <a:blip r:embed="rId2"/>
          <a:srcRect b="40420"/>
          <a:stretch/>
        </p:blipFill>
        <p:spPr>
          <a:xfrm>
            <a:off x="1463400" y="1136160"/>
            <a:ext cx="9416880" cy="3151080"/>
          </a:xfrm>
          <a:prstGeom prst="rect">
            <a:avLst/>
          </a:prstGeom>
          <a:ln>
            <a:noFill/>
          </a:ln>
        </p:spPr>
      </p:pic>
      <p:pic>
        <p:nvPicPr>
          <p:cNvPr id="137" name="Picture 136"/>
          <p:cNvPicPr/>
          <p:nvPr/>
        </p:nvPicPr>
        <p:blipFill>
          <a:blip r:embed="rId3"/>
          <a:stretch/>
        </p:blipFill>
        <p:spPr>
          <a:xfrm>
            <a:off x="1296720" y="4389120"/>
            <a:ext cx="9508320" cy="197316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2085840" y="4150800"/>
            <a:ext cx="1936440" cy="5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Polak et al. doi:10.1038/nature14221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2174400" y="6068160"/>
            <a:ext cx="1936440" cy="5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Lawrence et al. </a:t>
            </a: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doi:10.1038/nature12213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40" name="TextShape 5"/>
          <p:cNvSpPr txBox="1"/>
          <p:nvPr/>
        </p:nvSpPr>
        <p:spPr>
          <a:xfrm>
            <a:off x="11521800" y="639756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946080" y="-10296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Mutation rate in </a:t>
            </a:r>
            <a:endParaRPr lang="en-US" sz="4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nucleosome-covered DNA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2517120" y="3238560"/>
            <a:ext cx="7220520" cy="76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4" name="Picture 343"/>
          <p:cNvPicPr/>
          <p:nvPr/>
        </p:nvPicPr>
        <p:blipFill>
          <a:blip r:embed="rId3"/>
          <a:stretch/>
        </p:blipFill>
        <p:spPr>
          <a:xfrm>
            <a:off x="182880" y="2088360"/>
            <a:ext cx="3217680" cy="3053160"/>
          </a:xfrm>
          <a:prstGeom prst="rect">
            <a:avLst/>
          </a:prstGeom>
          <a:ln>
            <a:noFill/>
          </a:ln>
        </p:spPr>
      </p:pic>
      <p:pic>
        <p:nvPicPr>
          <p:cNvPr id="345" name="Picture 344"/>
          <p:cNvPicPr/>
          <p:nvPr/>
        </p:nvPicPr>
        <p:blipFill>
          <a:blip r:embed="rId4"/>
          <a:stretch/>
        </p:blipFill>
        <p:spPr>
          <a:xfrm>
            <a:off x="3474720" y="1480320"/>
            <a:ext cx="5800320" cy="4525200"/>
          </a:xfrm>
          <a:prstGeom prst="rect">
            <a:avLst/>
          </a:prstGeom>
          <a:ln>
            <a:noFill/>
          </a:ln>
        </p:spPr>
      </p:pic>
      <p:pic>
        <p:nvPicPr>
          <p:cNvPr id="346" name="Picture 345"/>
          <p:cNvPicPr/>
          <p:nvPr/>
        </p:nvPicPr>
        <p:blipFill>
          <a:blip r:embed="rId5"/>
          <a:stretch/>
        </p:blipFill>
        <p:spPr>
          <a:xfrm>
            <a:off x="9277200" y="4161960"/>
            <a:ext cx="2741040" cy="1929240"/>
          </a:xfrm>
          <a:prstGeom prst="rect">
            <a:avLst/>
          </a:prstGeom>
          <a:ln>
            <a:noFill/>
          </a:ln>
        </p:spPr>
      </p:pic>
      <p:pic>
        <p:nvPicPr>
          <p:cNvPr id="347" name="Picture 346"/>
          <p:cNvPicPr/>
          <p:nvPr/>
        </p:nvPicPr>
        <p:blipFill>
          <a:blip r:embed="rId6"/>
          <a:stretch/>
        </p:blipFill>
        <p:spPr>
          <a:xfrm>
            <a:off x="9277200" y="1472760"/>
            <a:ext cx="2594160" cy="1918080"/>
          </a:xfrm>
          <a:prstGeom prst="rect">
            <a:avLst/>
          </a:prstGeom>
          <a:ln>
            <a:noFill/>
          </a:ln>
        </p:spPr>
      </p:pic>
      <p:sp>
        <p:nvSpPr>
          <p:cNvPr id="348" name="CustomShape 4"/>
          <p:cNvSpPr/>
          <p:nvPr/>
        </p:nvSpPr>
        <p:spPr>
          <a:xfrm>
            <a:off x="274320" y="6061680"/>
            <a:ext cx="3020400" cy="43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Pich et al.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https://doi.org/10.1016/j.cell.2018.10.004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49" name="TextShape 5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50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838080" y="-17496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Decomposition of UV light exposure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951480" y="1770480"/>
            <a:ext cx="10511640" cy="35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2517120" y="3238560"/>
            <a:ext cx="7220520" cy="76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53" name="Picture 352"/>
          <p:cNvPicPr/>
          <p:nvPr/>
        </p:nvPicPr>
        <p:blipFill>
          <a:blip r:embed="rId3"/>
          <a:stretch/>
        </p:blipFill>
        <p:spPr>
          <a:xfrm>
            <a:off x="2081520" y="1263600"/>
            <a:ext cx="8871480" cy="2724120"/>
          </a:xfrm>
          <a:prstGeom prst="rect">
            <a:avLst/>
          </a:prstGeom>
          <a:ln>
            <a:noFill/>
          </a:ln>
        </p:spPr>
      </p:pic>
      <p:pic>
        <p:nvPicPr>
          <p:cNvPr id="354" name="Picture 353"/>
          <p:cNvPicPr/>
          <p:nvPr/>
        </p:nvPicPr>
        <p:blipFill>
          <a:blip r:embed="rId4"/>
          <a:stretch/>
        </p:blipFill>
        <p:spPr>
          <a:xfrm>
            <a:off x="2089440" y="4065840"/>
            <a:ext cx="8934120" cy="2518920"/>
          </a:xfrm>
          <a:prstGeom prst="rect">
            <a:avLst/>
          </a:prstGeom>
          <a:ln>
            <a:noFill/>
          </a:ln>
        </p:spPr>
      </p:pic>
      <p:sp>
        <p:nvSpPr>
          <p:cNvPr id="355" name="CustomShape 4"/>
          <p:cNvSpPr/>
          <p:nvPr/>
        </p:nvSpPr>
        <p:spPr>
          <a:xfrm>
            <a:off x="875880" y="5787360"/>
            <a:ext cx="1135800" cy="43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Kranas et al.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unpublished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56" name="TextShape 5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51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1006200" y="260712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" name="CustomShape 2"/>
          <p:cNvSpPr/>
          <p:nvPr/>
        </p:nvSpPr>
        <p:spPr>
          <a:xfrm>
            <a:off x="1006560" y="26074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Arial"/>
              </a:rPr>
              <a:t>5. Assessing similarity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problem of grouping samples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360" name="Picture 359"/>
          <p:cNvPicPr/>
          <p:nvPr/>
        </p:nvPicPr>
        <p:blipFill>
          <a:blip r:embed="rId2"/>
          <a:stretch/>
        </p:blipFill>
        <p:spPr>
          <a:xfrm>
            <a:off x="2286000" y="1554480"/>
            <a:ext cx="7496280" cy="5263560"/>
          </a:xfrm>
          <a:prstGeom prst="rect">
            <a:avLst/>
          </a:prstGeom>
          <a:ln>
            <a:noFill/>
          </a:ln>
        </p:spPr>
      </p:pic>
      <p:sp>
        <p:nvSpPr>
          <p:cNvPr id="361" name="TextShape 2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53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problem of grouping samples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363" name="Picture 362"/>
          <p:cNvPicPr/>
          <p:nvPr/>
        </p:nvPicPr>
        <p:blipFill>
          <a:blip r:embed="rId2"/>
          <a:stretch/>
        </p:blipFill>
        <p:spPr>
          <a:xfrm>
            <a:off x="725040" y="1701000"/>
            <a:ext cx="5948280" cy="4548240"/>
          </a:xfrm>
          <a:prstGeom prst="rect">
            <a:avLst/>
          </a:prstGeom>
          <a:ln>
            <a:noFill/>
          </a:ln>
        </p:spPr>
      </p:pic>
      <p:pic>
        <p:nvPicPr>
          <p:cNvPr id="364" name="Picture 363"/>
          <p:cNvPicPr/>
          <p:nvPr/>
        </p:nvPicPr>
        <p:blipFill>
          <a:blip r:embed="rId3"/>
          <a:stretch/>
        </p:blipFill>
        <p:spPr>
          <a:xfrm>
            <a:off x="6564240" y="2468880"/>
            <a:ext cx="5412600" cy="1712880"/>
          </a:xfrm>
          <a:prstGeom prst="rect">
            <a:avLst/>
          </a:prstGeom>
          <a:ln>
            <a:noFill/>
          </a:ln>
        </p:spPr>
      </p:pic>
      <p:sp>
        <p:nvSpPr>
          <p:cNvPr id="365" name="TextShape 2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54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Jensen-Shannon divergence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367" name="Picture 366"/>
          <p:cNvPicPr/>
          <p:nvPr/>
        </p:nvPicPr>
        <p:blipFill>
          <a:blip r:embed="rId2"/>
          <a:stretch/>
        </p:blipFill>
        <p:spPr>
          <a:xfrm>
            <a:off x="640080" y="1828800"/>
            <a:ext cx="5712840" cy="4217400"/>
          </a:xfrm>
          <a:prstGeom prst="rect">
            <a:avLst/>
          </a:prstGeom>
          <a:ln>
            <a:noFill/>
          </a:ln>
        </p:spPr>
      </p:pic>
      <p:pic>
        <p:nvPicPr>
          <p:cNvPr id="368" name="Picture 367"/>
          <p:cNvPicPr/>
          <p:nvPr/>
        </p:nvPicPr>
        <p:blipFill>
          <a:blip r:embed="rId3"/>
          <a:stretch/>
        </p:blipFill>
        <p:spPr>
          <a:xfrm>
            <a:off x="6490440" y="1828800"/>
            <a:ext cx="5486400" cy="3930120"/>
          </a:xfrm>
          <a:prstGeom prst="rect">
            <a:avLst/>
          </a:prstGeom>
          <a:ln>
            <a:noFill/>
          </a:ln>
        </p:spPr>
      </p:pic>
      <p:sp>
        <p:nvSpPr>
          <p:cNvPr id="369" name="TextShape 2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55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Cosine similarity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371" name="Picture 370"/>
          <p:cNvPicPr/>
          <p:nvPr/>
        </p:nvPicPr>
        <p:blipFill>
          <a:blip r:embed="rId2"/>
          <a:stretch/>
        </p:blipFill>
        <p:spPr>
          <a:xfrm>
            <a:off x="606960" y="1418040"/>
            <a:ext cx="5151960" cy="5142960"/>
          </a:xfrm>
          <a:prstGeom prst="rect">
            <a:avLst/>
          </a:prstGeom>
          <a:ln>
            <a:noFill/>
          </a:ln>
        </p:spPr>
      </p:pic>
      <p:pic>
        <p:nvPicPr>
          <p:cNvPr id="372" name="Picture 371"/>
          <p:cNvPicPr/>
          <p:nvPr/>
        </p:nvPicPr>
        <p:blipFill>
          <a:blip r:embed="rId3"/>
          <a:stretch/>
        </p:blipFill>
        <p:spPr>
          <a:xfrm>
            <a:off x="6566400" y="1828800"/>
            <a:ext cx="5319000" cy="3655800"/>
          </a:xfrm>
          <a:prstGeom prst="rect">
            <a:avLst/>
          </a:prstGeom>
          <a:ln>
            <a:noFill/>
          </a:ln>
        </p:spPr>
      </p:pic>
      <p:sp>
        <p:nvSpPr>
          <p:cNvPr id="373" name="TextShape 2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56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Hierarchical Clustering Examples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375" name="Picture 374"/>
          <p:cNvPicPr/>
          <p:nvPr/>
        </p:nvPicPr>
        <p:blipFill>
          <a:blip r:embed="rId2"/>
          <a:srcRect l="17716"/>
          <a:stretch/>
        </p:blipFill>
        <p:spPr>
          <a:xfrm>
            <a:off x="588600" y="2468880"/>
            <a:ext cx="5444640" cy="3290040"/>
          </a:xfrm>
          <a:prstGeom prst="rect">
            <a:avLst/>
          </a:prstGeom>
          <a:ln>
            <a:noFill/>
          </a:ln>
        </p:spPr>
      </p:pic>
      <p:pic>
        <p:nvPicPr>
          <p:cNvPr id="376" name="Picture 375"/>
          <p:cNvPicPr/>
          <p:nvPr/>
        </p:nvPicPr>
        <p:blipFill>
          <a:blip r:embed="rId3"/>
          <a:srcRect l="16967"/>
          <a:stretch/>
        </p:blipFill>
        <p:spPr>
          <a:xfrm>
            <a:off x="6495120" y="2468880"/>
            <a:ext cx="5523840" cy="3307680"/>
          </a:xfrm>
          <a:prstGeom prst="rect">
            <a:avLst/>
          </a:prstGeom>
          <a:ln>
            <a:noFill/>
          </a:ln>
        </p:spPr>
      </p:pic>
      <p:sp>
        <p:nvSpPr>
          <p:cNvPr id="377" name="CustomShape 2"/>
          <p:cNvSpPr/>
          <p:nvPr/>
        </p:nvSpPr>
        <p:spPr>
          <a:xfrm>
            <a:off x="1920240" y="2011680"/>
            <a:ext cx="2558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Jensen-Shannon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8689680" y="1946880"/>
            <a:ext cx="118692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Cosine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5029200" y="6035040"/>
            <a:ext cx="2558520" cy="65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ICGC Melanoma Australia Cohort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80" name="CustomShape 5"/>
          <p:cNvSpPr/>
          <p:nvPr/>
        </p:nvSpPr>
        <p:spPr>
          <a:xfrm>
            <a:off x="731520" y="5969160"/>
            <a:ext cx="1135800" cy="43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Kranas et al.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unpublished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81" name="TextShape 6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57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Jensen-Shannon and Cosine divergences in the 2-simplex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457200" y="1729440"/>
            <a:ext cx="29250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Centroid (1/3, 1/3, 1/3)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832320" y="6218280"/>
            <a:ext cx="18802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Jensen-Shannon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85" name="CustomShape 4"/>
          <p:cNvSpPr/>
          <p:nvPr/>
        </p:nvSpPr>
        <p:spPr>
          <a:xfrm>
            <a:off x="4305600" y="6217920"/>
            <a:ext cx="872280" cy="3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Cosine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86" name="CustomShape 5"/>
          <p:cNvSpPr/>
          <p:nvPr/>
        </p:nvSpPr>
        <p:spPr>
          <a:xfrm>
            <a:off x="457200" y="4020480"/>
            <a:ext cx="29250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Vertex (1, 0, 0)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87" name="CustomShape 6"/>
          <p:cNvSpPr/>
          <p:nvPr/>
        </p:nvSpPr>
        <p:spPr>
          <a:xfrm>
            <a:off x="6852240" y="3985920"/>
            <a:ext cx="29250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Point (1/2, 1/4, 1/4)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88" name="CustomShape 7"/>
          <p:cNvSpPr/>
          <p:nvPr/>
        </p:nvSpPr>
        <p:spPr>
          <a:xfrm>
            <a:off x="7155360" y="6140880"/>
            <a:ext cx="18802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Jensen-Shannon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89" name="CustomShape 8"/>
          <p:cNvSpPr/>
          <p:nvPr/>
        </p:nvSpPr>
        <p:spPr>
          <a:xfrm>
            <a:off x="10232640" y="6140520"/>
            <a:ext cx="872280" cy="3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Cosine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90" name="Picture 389"/>
          <p:cNvPicPr/>
          <p:nvPr/>
        </p:nvPicPr>
        <p:blipFill>
          <a:blip r:embed="rId2"/>
          <a:stretch/>
        </p:blipFill>
        <p:spPr>
          <a:xfrm>
            <a:off x="731520" y="2302560"/>
            <a:ext cx="2301840" cy="1518120"/>
          </a:xfrm>
          <a:prstGeom prst="rect">
            <a:avLst/>
          </a:prstGeom>
          <a:ln>
            <a:noFill/>
          </a:ln>
        </p:spPr>
      </p:pic>
      <p:pic>
        <p:nvPicPr>
          <p:cNvPr id="391" name="Picture 390"/>
          <p:cNvPicPr/>
          <p:nvPr/>
        </p:nvPicPr>
        <p:blipFill>
          <a:blip r:embed="rId3"/>
          <a:stretch/>
        </p:blipFill>
        <p:spPr>
          <a:xfrm>
            <a:off x="3644640" y="2211120"/>
            <a:ext cx="2389320" cy="1609560"/>
          </a:xfrm>
          <a:prstGeom prst="rect">
            <a:avLst/>
          </a:prstGeom>
          <a:ln>
            <a:noFill/>
          </a:ln>
        </p:spPr>
      </p:pic>
      <p:pic>
        <p:nvPicPr>
          <p:cNvPr id="392" name="Picture 391"/>
          <p:cNvPicPr/>
          <p:nvPr/>
        </p:nvPicPr>
        <p:blipFill>
          <a:blip r:embed="rId4"/>
          <a:stretch/>
        </p:blipFill>
        <p:spPr>
          <a:xfrm>
            <a:off x="640080" y="4528080"/>
            <a:ext cx="2559240" cy="1688040"/>
          </a:xfrm>
          <a:prstGeom prst="rect">
            <a:avLst/>
          </a:prstGeom>
          <a:ln>
            <a:noFill/>
          </a:ln>
        </p:spPr>
      </p:pic>
      <p:pic>
        <p:nvPicPr>
          <p:cNvPr id="393" name="Picture 392"/>
          <p:cNvPicPr/>
          <p:nvPr/>
        </p:nvPicPr>
        <p:blipFill>
          <a:blip r:embed="rId5"/>
          <a:stretch/>
        </p:blipFill>
        <p:spPr>
          <a:xfrm>
            <a:off x="3524760" y="4482360"/>
            <a:ext cx="2509200" cy="1690560"/>
          </a:xfrm>
          <a:prstGeom prst="rect">
            <a:avLst/>
          </a:prstGeom>
          <a:ln>
            <a:noFill/>
          </a:ln>
        </p:spPr>
      </p:pic>
      <p:pic>
        <p:nvPicPr>
          <p:cNvPr id="394" name="Picture 393"/>
          <p:cNvPicPr/>
          <p:nvPr/>
        </p:nvPicPr>
        <p:blipFill>
          <a:blip r:embed="rId6"/>
          <a:stretch/>
        </p:blipFill>
        <p:spPr>
          <a:xfrm>
            <a:off x="6949440" y="4505400"/>
            <a:ext cx="2455920" cy="1620000"/>
          </a:xfrm>
          <a:prstGeom prst="rect">
            <a:avLst/>
          </a:prstGeom>
          <a:ln>
            <a:noFill/>
          </a:ln>
        </p:spPr>
      </p:pic>
      <p:pic>
        <p:nvPicPr>
          <p:cNvPr id="395" name="Picture 394"/>
          <p:cNvPicPr/>
          <p:nvPr/>
        </p:nvPicPr>
        <p:blipFill>
          <a:blip r:embed="rId7"/>
          <a:stretch/>
        </p:blipFill>
        <p:spPr>
          <a:xfrm>
            <a:off x="9601200" y="4514040"/>
            <a:ext cx="2376360" cy="1600920"/>
          </a:xfrm>
          <a:prstGeom prst="rect">
            <a:avLst/>
          </a:prstGeom>
          <a:ln>
            <a:noFill/>
          </a:ln>
        </p:spPr>
      </p:pic>
      <p:sp>
        <p:nvSpPr>
          <p:cNvPr id="396" name="TextShape 9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58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Hierarchical Clustering Examples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1920240" y="2011680"/>
            <a:ext cx="2558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Jensen-Shannon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8689680" y="1946880"/>
            <a:ext cx="118692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Cosine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00" name="CustomShape 4"/>
          <p:cNvSpPr/>
          <p:nvPr/>
        </p:nvSpPr>
        <p:spPr>
          <a:xfrm>
            <a:off x="5029200" y="6035040"/>
            <a:ext cx="2558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Synthetic Data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01" name="Picture 400"/>
          <p:cNvPicPr/>
          <p:nvPr/>
        </p:nvPicPr>
        <p:blipFill>
          <a:blip r:embed="rId2"/>
          <a:srcRect l="14724"/>
          <a:stretch/>
        </p:blipFill>
        <p:spPr>
          <a:xfrm>
            <a:off x="6126480" y="2306880"/>
            <a:ext cx="5913360" cy="3452040"/>
          </a:xfrm>
          <a:prstGeom prst="rect">
            <a:avLst/>
          </a:prstGeom>
          <a:ln>
            <a:noFill/>
          </a:ln>
        </p:spPr>
      </p:pic>
      <p:pic>
        <p:nvPicPr>
          <p:cNvPr id="402" name="Picture 401"/>
          <p:cNvPicPr/>
          <p:nvPr/>
        </p:nvPicPr>
        <p:blipFill>
          <a:blip r:embed="rId3"/>
          <a:srcRect l="14724"/>
          <a:stretch/>
        </p:blipFill>
        <p:spPr>
          <a:xfrm>
            <a:off x="135720" y="2306880"/>
            <a:ext cx="5936400" cy="3465720"/>
          </a:xfrm>
          <a:prstGeom prst="rect">
            <a:avLst/>
          </a:prstGeom>
          <a:ln>
            <a:noFill/>
          </a:ln>
        </p:spPr>
      </p:pic>
      <p:sp>
        <p:nvSpPr>
          <p:cNvPr id="403" name="TextShape 5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59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946080" y="11304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Mutation rate depends on </a:t>
            </a:r>
            <a:endParaRPr lang="en-US" sz="4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nucleotide context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6583680" y="1737360"/>
            <a:ext cx="4206960" cy="2286000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3"/>
          <a:stretch/>
        </p:blipFill>
        <p:spPr>
          <a:xfrm>
            <a:off x="415080" y="1737360"/>
            <a:ext cx="4689720" cy="5028120"/>
          </a:xfrm>
          <a:prstGeom prst="rect">
            <a:avLst/>
          </a:prstGeom>
          <a:ln>
            <a:noFill/>
          </a:ln>
        </p:spPr>
      </p:pic>
      <p:pic>
        <p:nvPicPr>
          <p:cNvPr id="144" name="Picture 143"/>
          <p:cNvPicPr/>
          <p:nvPr/>
        </p:nvPicPr>
        <p:blipFill>
          <a:blip r:embed="rId4"/>
          <a:stretch/>
        </p:blipFill>
        <p:spPr>
          <a:xfrm>
            <a:off x="5574600" y="4389120"/>
            <a:ext cx="6312600" cy="2011680"/>
          </a:xfrm>
          <a:prstGeom prst="rect">
            <a:avLst/>
          </a:prstGeom>
          <a:ln>
            <a:noFill/>
          </a:ln>
        </p:spPr>
      </p:pic>
      <p:sp>
        <p:nvSpPr>
          <p:cNvPr id="145" name="TextShape 2"/>
          <p:cNvSpPr txBox="1"/>
          <p:nvPr/>
        </p:nvSpPr>
        <p:spPr>
          <a:xfrm>
            <a:off x="11521800" y="639756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609480" y="112680"/>
            <a:ext cx="10970280" cy="12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problem of assessing spectra similarity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05" name="Picture 404"/>
          <p:cNvPicPr/>
          <p:nvPr/>
        </p:nvPicPr>
        <p:blipFill>
          <a:blip r:embed="rId2"/>
          <a:srcRect b="46141"/>
          <a:stretch/>
        </p:blipFill>
        <p:spPr>
          <a:xfrm>
            <a:off x="1384560" y="1632240"/>
            <a:ext cx="9916200" cy="3747240"/>
          </a:xfrm>
          <a:prstGeom prst="rect">
            <a:avLst/>
          </a:prstGeom>
          <a:ln>
            <a:noFill/>
          </a:ln>
        </p:spPr>
      </p:pic>
      <p:sp>
        <p:nvSpPr>
          <p:cNvPr id="406" name="CustomShape 2"/>
          <p:cNvSpPr/>
          <p:nvPr/>
        </p:nvSpPr>
        <p:spPr>
          <a:xfrm>
            <a:off x="1372320" y="5616720"/>
            <a:ext cx="9691560" cy="37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How to know whether we have deconstructed existing signatures or new ones?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07" name="TextShape 3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60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681480" y="76680"/>
            <a:ext cx="10970280" cy="12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What is the typical similarity </a:t>
            </a:r>
            <a:endParaRPr lang="en-US" sz="4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between random spectra?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09" name="Picture 408"/>
          <p:cNvPicPr/>
          <p:nvPr/>
        </p:nvPicPr>
        <p:blipFill>
          <a:blip r:embed="rId2"/>
          <a:stretch/>
        </p:blipFill>
        <p:spPr>
          <a:xfrm>
            <a:off x="4593600" y="2446560"/>
            <a:ext cx="5277600" cy="3202200"/>
          </a:xfrm>
          <a:prstGeom prst="rect">
            <a:avLst/>
          </a:prstGeom>
          <a:ln>
            <a:noFill/>
          </a:ln>
        </p:spPr>
      </p:pic>
      <p:sp>
        <p:nvSpPr>
          <p:cNvPr id="410" name="CustomShape 2"/>
          <p:cNvSpPr/>
          <p:nvPr/>
        </p:nvSpPr>
        <p:spPr>
          <a:xfrm>
            <a:off x="5328720" y="1789560"/>
            <a:ext cx="3810960" cy="65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Prob to draw random profiles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with cosine higher than 0.8?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5234400" y="5576040"/>
            <a:ext cx="1714680" cy="43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Pich et al.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unpublished rebuttal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2" name="CustomShape 4"/>
          <p:cNvSpPr/>
          <p:nvPr/>
        </p:nvSpPr>
        <p:spPr>
          <a:xfrm>
            <a:off x="956160" y="3405600"/>
            <a:ext cx="3470760" cy="93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Randomly drawing pairs of profiles from symmetric Dirichlet distributions.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13" name="TextShape 5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61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609480" y="4680"/>
            <a:ext cx="10970280" cy="12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What is the typical similarity between random spectra and known signatures?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15" name="Picture 414"/>
          <p:cNvPicPr/>
          <p:nvPr/>
        </p:nvPicPr>
        <p:blipFill>
          <a:blip r:embed="rId2"/>
          <a:stretch/>
        </p:blipFill>
        <p:spPr>
          <a:xfrm>
            <a:off x="1865880" y="1404720"/>
            <a:ext cx="8466480" cy="2526120"/>
          </a:xfrm>
          <a:prstGeom prst="rect">
            <a:avLst/>
          </a:prstGeom>
          <a:ln>
            <a:noFill/>
          </a:ln>
        </p:spPr>
      </p:pic>
      <p:pic>
        <p:nvPicPr>
          <p:cNvPr id="416" name="Picture 415"/>
          <p:cNvPicPr/>
          <p:nvPr/>
        </p:nvPicPr>
        <p:blipFill>
          <a:blip r:embed="rId3"/>
          <a:stretch/>
        </p:blipFill>
        <p:spPr>
          <a:xfrm>
            <a:off x="1845360" y="4005720"/>
            <a:ext cx="8594280" cy="2538000"/>
          </a:xfrm>
          <a:prstGeom prst="rect">
            <a:avLst/>
          </a:prstGeom>
          <a:ln>
            <a:noFill/>
          </a:ln>
        </p:spPr>
      </p:pic>
      <p:sp>
        <p:nvSpPr>
          <p:cNvPr id="417" name="CustomShape 2"/>
          <p:cNvSpPr/>
          <p:nvPr/>
        </p:nvSpPr>
        <p:spPr>
          <a:xfrm>
            <a:off x="734400" y="6152040"/>
            <a:ext cx="1733400" cy="43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Pich et al.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unpublished rebuttal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8" name="TextShape 3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62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861480" y="21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Assessing splits and mergers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20" name="Picture 419"/>
          <p:cNvPicPr/>
          <p:nvPr/>
        </p:nvPicPr>
        <p:blipFill>
          <a:blip r:embed="rId2"/>
          <a:stretch/>
        </p:blipFill>
        <p:spPr>
          <a:xfrm>
            <a:off x="1576800" y="1666800"/>
            <a:ext cx="9050760" cy="4926600"/>
          </a:xfrm>
          <a:prstGeom prst="rect">
            <a:avLst/>
          </a:prstGeom>
          <a:ln>
            <a:noFill/>
          </a:ln>
        </p:spPr>
      </p:pic>
      <p:sp>
        <p:nvSpPr>
          <p:cNvPr id="421" name="CustomShape 2"/>
          <p:cNvSpPr/>
          <p:nvPr/>
        </p:nvSpPr>
        <p:spPr>
          <a:xfrm>
            <a:off x="7406640" y="6309360"/>
            <a:ext cx="4501800" cy="43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Pich et al.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https://doi.org/10.1038/s41588-019-0525-5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22" name="CustomShape 3"/>
          <p:cNvSpPr/>
          <p:nvPr/>
        </p:nvSpPr>
        <p:spPr>
          <a:xfrm>
            <a:off x="1352160" y="1173600"/>
            <a:ext cx="3470760" cy="34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Arial"/>
                <a:ea typeface="DejaVu Sans"/>
              </a:rPr>
              <a:t>SignatureAnalyzer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423" name="CustomShape 4"/>
          <p:cNvSpPr/>
          <p:nvPr/>
        </p:nvSpPr>
        <p:spPr>
          <a:xfrm>
            <a:off x="5303520" y="1139040"/>
            <a:ext cx="3470760" cy="34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Arial"/>
                <a:ea typeface="DejaVu Sans"/>
              </a:rPr>
              <a:t>SigProfiler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424" name="TextShape 5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63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1006200" y="260712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6" name="CustomShape 2"/>
          <p:cNvSpPr/>
          <p:nvPr/>
        </p:nvSpPr>
        <p:spPr>
          <a:xfrm>
            <a:off x="1006560" y="260748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Arial"/>
              </a:rPr>
              <a:t>6. Final remarks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53792" y="4763562"/>
            <a:ext cx="8594019" cy="9541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rgbClr val="222222"/>
                </a:solidFill>
                <a:latin typeface="+mj-lt"/>
                <a:cs typeface="Calibri" panose="020F0502020204030204" pitchFamily="34" charset="0"/>
              </a:rPr>
              <a:t>Survey Link: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+mj-lt"/>
                <a:cs typeface="Calibri" panose="020F0502020204030204" pitchFamily="34" charset="0"/>
              </a:rPr>
              <a:t> 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954F72"/>
                </a:solidFill>
                <a:effectLst/>
                <a:latin typeface="+mj-lt"/>
                <a:cs typeface="Calibri" panose="020F0502020204030204" pitchFamily="34" charset="0"/>
                <a:hlinkClick r:id="rId3"/>
              </a:rPr>
              <a:t>https://forms.gle/PUdqAhiVnFDngV7NA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+mj-lt"/>
                <a:cs typeface="Calibri" panose="020F0502020204030204" pitchFamily="34" charset="0"/>
              </a:rPr>
              <a:t> 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1006200" y="260712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8" name="CustomShape 2"/>
          <p:cNvSpPr/>
          <p:nvPr/>
        </p:nvSpPr>
        <p:spPr>
          <a:xfrm>
            <a:off x="914400" y="23184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Arial"/>
              </a:rPr>
              <a:t>References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914400" y="1620720"/>
            <a:ext cx="9508680" cy="93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- Morganella, S., et al. (2016). The topography of mutational processes in breast cancer genomes. Nature Communications 7, 1–11.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- Frigola, J., et al. (2017). Reduced mutation rate in exons due to differential mismatch repair. Nature Genetics 49, 1684–1692.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- Martincorena, I., et al. (2017). Universal Patterns of Selection in Cancer and Somatic Tissues. Cell 171, 1029-1041.e21.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- Haradhvala, N.J., et al. (2018). Distinct mutational signatures characterize concurrent loss of polymerase proofreading and mismatch repair. Nature Communications 9, 1746.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- Pich, O., et al. (2018). Somatic and Germline Mutation Periodicity Follow the Orientation of the DNA Minor Groove around Nucleosomes. Cell 175, 1074-1087.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- Arnedo-Pac, C., et al. (2019). OncodriveCLUSTL: a sequence-based clustering method to identify cancer drivers. Bioinformatics 35, 4788–4790.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- Pich, O., et al. (2019). The mutational footprints of cancer therapies. Nature Genetics 51, 1732–1740.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30" name="TextShape 4"/>
          <p:cNvSpPr txBox="1"/>
          <p:nvPr/>
        </p:nvSpPr>
        <p:spPr>
          <a:xfrm>
            <a:off x="11338560" y="6397920"/>
            <a:ext cx="490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65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838080" y="29304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Why mutation rate by nucleotide context is useful?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278280" y="2560320"/>
            <a:ext cx="11426040" cy="26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600" b="0" strike="noStrike" spc="-1">
                <a:solidFill>
                  <a:srgbClr val="000000"/>
                </a:solidFill>
                <a:latin typeface="Calibri"/>
                <a:ea typeface="DejaVu Sans"/>
              </a:rPr>
              <a:t>Binning by nucleotide context allows to break down mutagenesis into </a:t>
            </a:r>
            <a:r>
              <a:rPr lang="en-US" sz="2600" b="1" strike="noStrike" spc="-1">
                <a:solidFill>
                  <a:srgbClr val="CE181E"/>
                </a:solidFill>
                <a:latin typeface="Calibri"/>
                <a:ea typeface="DejaVu Sans"/>
              </a:rPr>
              <a:t>common mutagenesis patterns</a:t>
            </a:r>
            <a:r>
              <a:rPr lang="en-US" sz="2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known as </a:t>
            </a:r>
            <a:r>
              <a:rPr lang="en-US" sz="2600" b="1" strike="noStrike" spc="-1">
                <a:solidFill>
                  <a:srgbClr val="CE181E"/>
                </a:solidFill>
                <a:latin typeface="Calibri"/>
                <a:ea typeface="DejaVu Sans"/>
              </a:rPr>
              <a:t>signatures</a:t>
            </a:r>
            <a:endParaRPr lang="en-US" sz="26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600" b="1" strike="noStrike" spc="-1">
                <a:solidFill>
                  <a:srgbClr val="CE181E"/>
                </a:solidFill>
                <a:latin typeface="Calibri"/>
                <a:ea typeface="DejaVu Sans"/>
              </a:rPr>
              <a:t>Signatures</a:t>
            </a:r>
            <a:r>
              <a:rPr lang="en-US" sz="2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are one step closer to a </a:t>
            </a:r>
            <a:r>
              <a:rPr lang="en-US" sz="2600" b="1" strike="noStrike" spc="-1">
                <a:solidFill>
                  <a:srgbClr val="000000"/>
                </a:solidFill>
                <a:latin typeface="Calibri"/>
                <a:ea typeface="DejaVu Sans"/>
              </a:rPr>
              <a:t>causal biological interpretation of mutations</a:t>
            </a:r>
            <a:r>
              <a:rPr lang="en-US" sz="2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in terms of distinct (exogenous and endogenous) factors operative in the genome.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590480" y="5134320"/>
            <a:ext cx="9508320" cy="77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TextShape 4"/>
          <p:cNvSpPr txBox="1"/>
          <p:nvPr/>
        </p:nvSpPr>
        <p:spPr>
          <a:xfrm>
            <a:off x="11521800" y="639756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49"/>
          <p:cNvPicPr/>
          <p:nvPr/>
        </p:nvPicPr>
        <p:blipFill>
          <a:blip r:embed="rId3"/>
          <a:srcRect b="6338"/>
          <a:stretch/>
        </p:blipFill>
        <p:spPr>
          <a:xfrm>
            <a:off x="1136160" y="565200"/>
            <a:ext cx="10005840" cy="5652000"/>
          </a:xfrm>
          <a:prstGeom prst="rect">
            <a:avLst/>
          </a:prstGeom>
          <a:ln>
            <a:noFill/>
          </a:ln>
        </p:spPr>
      </p:pic>
      <p:sp>
        <p:nvSpPr>
          <p:cNvPr id="151" name="CustomShape 1"/>
          <p:cNvSpPr/>
          <p:nvPr/>
        </p:nvSpPr>
        <p:spPr>
          <a:xfrm>
            <a:off x="8631360" y="6309360"/>
            <a:ext cx="2742840" cy="37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Adapted from 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Arial"/>
                <a:ea typeface="Noto Sans CJK SC"/>
                <a:hlinkClick r:id="rId4"/>
              </a:rPr>
              <a:t>https://loizoulab.org/research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by Carla Castignani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11521800" y="639756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113840" y="2606760"/>
            <a:ext cx="10511640" cy="13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Arial"/>
              </a:rPr>
              <a:t>1. from frequencies to probabilities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1576</TotalTime>
  <Words>2445</Words>
  <Application>Microsoft Office PowerPoint</Application>
  <PresentationFormat>Widescreen</PresentationFormat>
  <Paragraphs>456</Paragraphs>
  <Slides>65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DejaVu Sans</vt:lpstr>
      <vt:lpstr>Noto Sans CJK SC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Mutational signature analysis pipelines, machine learning, and benchmarking on synthetic data</dc:title>
  <dc:subject/>
  <dc:creator>steve rozen</dc:creator>
  <dc:description/>
  <cp:lastModifiedBy>steve rozen</cp:lastModifiedBy>
  <cp:revision>184</cp:revision>
  <dcterms:created xsi:type="dcterms:W3CDTF">2020-05-20T02:58:52Z</dcterms:created>
  <dcterms:modified xsi:type="dcterms:W3CDTF">2020-07-10T02:21:37Z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</vt:i4>
  </property>
</Properties>
</file>